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20" r:id="rId1"/>
  </p:sldMasterIdLst>
  <p:notesMasterIdLst>
    <p:notesMasterId r:id="rId21"/>
  </p:notesMasterIdLst>
  <p:handoutMasterIdLst>
    <p:handoutMasterId r:id="rId22"/>
  </p:handoutMasterIdLst>
  <p:sldIdLst>
    <p:sldId id="637" r:id="rId2"/>
    <p:sldId id="1161" r:id="rId3"/>
    <p:sldId id="1187" r:id="rId4"/>
    <p:sldId id="1188" r:id="rId5"/>
    <p:sldId id="1170" r:id="rId6"/>
    <p:sldId id="1175" r:id="rId7"/>
    <p:sldId id="1177" r:id="rId8"/>
    <p:sldId id="1189" r:id="rId9"/>
    <p:sldId id="1191" r:id="rId10"/>
    <p:sldId id="1190" r:id="rId11"/>
    <p:sldId id="1180" r:id="rId12"/>
    <p:sldId id="1194" r:id="rId13"/>
    <p:sldId id="1195" r:id="rId14"/>
    <p:sldId id="1183" r:id="rId15"/>
    <p:sldId id="1184" r:id="rId16"/>
    <p:sldId id="1185" r:id="rId17"/>
    <p:sldId id="1196" r:id="rId18"/>
    <p:sldId id="1193" r:id="rId19"/>
    <p:sldId id="1197" r:id="rId20"/>
  </p:sldIdLst>
  <p:sldSz cx="9144000" cy="6858000" type="screen4x3"/>
  <p:notesSz cx="6858000" cy="9296400"/>
  <p:embeddedFontLst>
    <p:embeddedFont>
      <p:font typeface="Wingdings 2" pitchFamily="18" charset="2"/>
      <p:regular r:id="rId23"/>
    </p:embeddedFont>
    <p:embeddedFont>
      <p:font typeface="Candara" pitchFamily="34" charset="0"/>
      <p:regular r:id="rId24"/>
      <p:bold r:id="rId25"/>
      <p:italic r:id="rId26"/>
      <p:boldItalic r:id="rId27"/>
    </p:embeddedFont>
    <p:embeddedFont>
      <p:font typeface="Calibri" pitchFamily="34" charset="0"/>
      <p:regular r:id="rId28"/>
      <p:bold r:id="rId29"/>
      <p:italic r:id="rId30"/>
      <p:boldItalic r:id="rId31"/>
    </p:embeddedFont>
    <p:embeddedFont>
      <p:font typeface="Trebuchet MS" pitchFamily="34" charset="0"/>
      <p:regular r:id="rId32"/>
      <p:bold r:id="rId33"/>
      <p:italic r:id="rId34"/>
      <p:boldItalic r:id="rId35"/>
    </p:embeddedFont>
    <p:embeddedFont>
      <p:font typeface="Tw Cen MT" charset="0"/>
      <p:regular r:id="rId36"/>
      <p:bold r:id="rId37"/>
      <p:italic r:id="rId38"/>
      <p:boldItalic r:id="rId39"/>
    </p:embeddedFont>
  </p:embeddedFontLst>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455"/>
    <a:srgbClr val="FFFFCC"/>
    <a:srgbClr val="385A72"/>
    <a:srgbClr val="325A72"/>
    <a:srgbClr val="A10518"/>
    <a:srgbClr val="9FBBC5"/>
    <a:srgbClr val="6491A1"/>
    <a:srgbClr val="D8D8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69" autoAdjust="0"/>
    <p:restoredTop sz="87412" autoAdjust="0"/>
  </p:normalViewPr>
  <p:slideViewPr>
    <p:cSldViewPr>
      <p:cViewPr>
        <p:scale>
          <a:sx n="100" d="100"/>
          <a:sy n="100" d="100"/>
        </p:scale>
        <p:origin x="354" y="3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7" d="100"/>
          <a:sy n="87" d="100"/>
        </p:scale>
        <p:origin x="-2502" y="-90"/>
      </p:cViewPr>
      <p:guideLst>
        <p:guide orient="horz" pos="2928"/>
        <p:guide pos="2160"/>
      </p:guideLst>
    </p:cSldViewPr>
  </p:notesViewPr>
  <p:gridSpacing cx="38405" cy="384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atin typeface="Arial" charset="0"/>
                <a:cs typeface="+mn-cs"/>
              </a:defRPr>
            </a:lvl1pPr>
          </a:lstStyle>
          <a:p>
            <a:pPr>
              <a:defRPr/>
            </a:pPr>
            <a:endParaRPr lang="en-US" dirty="0"/>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atin typeface="Arial" charset="0"/>
                <a:cs typeface="+mn-cs"/>
              </a:defRPr>
            </a:lvl1pPr>
          </a:lstStyle>
          <a:p>
            <a:pPr>
              <a:defRPr/>
            </a:pPr>
            <a:fld id="{63A20C0D-E910-4262-B2D6-0C445A68A856}" type="datetimeFigureOut">
              <a:rPr lang="en-US"/>
              <a:pPr>
                <a:defRPr/>
              </a:pPr>
              <a:t>3/28/2011</a:t>
            </a:fld>
            <a:endParaRPr lang="en-US" dirty="0"/>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atin typeface="Arial" charset="0"/>
                <a:cs typeface="+mn-cs"/>
              </a:defRPr>
            </a:lvl1pPr>
          </a:lstStyle>
          <a:p>
            <a:pPr>
              <a:defRPr/>
            </a:pPr>
            <a:endParaRPr lang="en-US" dirty="0"/>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atin typeface="Arial" charset="0"/>
                <a:cs typeface="+mn-cs"/>
              </a:defRPr>
            </a:lvl1pPr>
          </a:lstStyle>
          <a:p>
            <a:pPr>
              <a:defRPr/>
            </a:pPr>
            <a:fld id="{013AF0C7-06C4-4318-B442-391CC5734266}" type="slidenum">
              <a:rPr lang="en-US"/>
              <a:pPr>
                <a:defRPr/>
              </a:pPr>
              <a:t>‹#›</a:t>
            </a:fld>
            <a:endParaRPr lang="en-US" dirty="0"/>
          </a:p>
        </p:txBody>
      </p:sp>
    </p:spTree>
    <p:extLst>
      <p:ext uri="{BB962C8B-B14F-4D97-AF65-F5344CB8AC3E}">
        <p14:creationId xmlns:p14="http://schemas.microsoft.com/office/powerpoint/2010/main" val="406292492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dirty="0"/>
          </a:p>
        </p:txBody>
      </p:sp>
      <p:sp>
        <p:nvSpPr>
          <p:cNvPr id="3" name="Date Placeholder 2"/>
          <p:cNvSpPr>
            <a:spLocks noGrp="1"/>
          </p:cNvSpPr>
          <p:nvPr>
            <p:ph type="dt" idx="1"/>
          </p:nvPr>
        </p:nvSpPr>
        <p:spPr>
          <a:xfrm>
            <a:off x="3884613" y="0"/>
            <a:ext cx="2971800" cy="465138"/>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1F5BF21B-B363-44DF-964B-670B285343E4}" type="datetimeFigureOut">
              <a:rPr lang="en-US"/>
              <a:pPr>
                <a:defRPr/>
              </a:pPr>
              <a:t>3/28/2011</a:t>
            </a:fld>
            <a:endParaRPr lang="en-US" dirty="0"/>
          </a:p>
        </p:txBody>
      </p:sp>
      <p:sp>
        <p:nvSpPr>
          <p:cNvPr id="4" name="Slide Image Placeholder 3"/>
          <p:cNvSpPr>
            <a:spLocks noGrp="1" noRot="1" noChangeAspect="1"/>
          </p:cNvSpPr>
          <p:nvPr>
            <p:ph type="sldImg" idx="2"/>
          </p:nvPr>
        </p:nvSpPr>
        <p:spPr>
          <a:xfrm>
            <a:off x="1104900" y="696913"/>
            <a:ext cx="4648200" cy="348615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416425"/>
            <a:ext cx="5486400" cy="4183063"/>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829675"/>
            <a:ext cx="2971800" cy="465138"/>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dirty="0"/>
          </a:p>
        </p:txBody>
      </p:sp>
      <p:sp>
        <p:nvSpPr>
          <p:cNvPr id="7" name="Slide Number Placeholder 6"/>
          <p:cNvSpPr>
            <a:spLocks noGrp="1"/>
          </p:cNvSpPr>
          <p:nvPr>
            <p:ph type="sldNum" sz="quarter" idx="5"/>
          </p:nvPr>
        </p:nvSpPr>
        <p:spPr>
          <a:xfrm>
            <a:off x="3884613" y="8829675"/>
            <a:ext cx="2971800" cy="465138"/>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82C3A272-4629-48E6-B0E9-71F805F6A0DF}" type="slidenum">
              <a:rPr lang="en-US"/>
              <a:pPr>
                <a:defRPr/>
              </a:pPr>
              <a:t>‹#›</a:t>
            </a:fld>
            <a:endParaRPr lang="en-US" dirty="0"/>
          </a:p>
        </p:txBody>
      </p:sp>
    </p:spTree>
    <p:extLst>
      <p:ext uri="{BB962C8B-B14F-4D97-AF65-F5344CB8AC3E}">
        <p14:creationId xmlns:p14="http://schemas.microsoft.com/office/powerpoint/2010/main" val="13087194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82C3A272-4629-48E6-B0E9-71F805F6A0DF}" type="slidenum">
              <a:rPr lang="en-US" smtClean="0"/>
              <a:pPr>
                <a:defRPr/>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bwMode="auto">
          <a:noFill/>
          <a:ln>
            <a:solidFill>
              <a:srgbClr val="000000"/>
            </a:solidFill>
            <a:miter lim="800000"/>
            <a:headEnd/>
            <a:tailEnd/>
          </a:ln>
        </p:spPr>
      </p:sp>
      <p:sp>
        <p:nvSpPr>
          <p:cNvPr id="348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ADE204F2-D533-4EC6-9F35-2DD39EA238C5}" type="slidenum">
              <a:rPr lang="en-US" smtClean="0"/>
              <a:pPr>
                <a:defRPr/>
              </a:pPr>
              <a:t>10</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bwMode="auto">
          <a:noFill/>
          <a:ln>
            <a:solidFill>
              <a:srgbClr val="000000"/>
            </a:solidFill>
            <a:miter lim="800000"/>
            <a:headEnd/>
            <a:tailEnd/>
          </a:ln>
        </p:spPr>
      </p:sp>
      <p:sp>
        <p:nvSpPr>
          <p:cNvPr id="3584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D3249579-7D06-4340-88B1-92AF9A66916B}" type="slidenum">
              <a:rPr lang="en-US" smtClean="0"/>
              <a:pPr>
                <a:defRPr/>
              </a:pPr>
              <a:t>11</a:t>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p:spPr>
      </p:sp>
      <p:sp>
        <p:nvSpPr>
          <p:cNvPr id="3686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97E784E2-BC5C-4F0D-9EAB-E518B37EBAC9}" type="slidenum">
              <a:rPr lang="en-US" smtClean="0"/>
              <a:pPr>
                <a:defRPr/>
              </a:pPr>
              <a:t>12</a:t>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p:spPr>
      </p:sp>
      <p:sp>
        <p:nvSpPr>
          <p:cNvPr id="3789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0FE917B0-9012-4EEC-88D5-592CDDC485C8}" type="slidenum">
              <a:rPr lang="en-US" smtClean="0"/>
              <a:pPr>
                <a:defRPr/>
              </a:pPr>
              <a:t>13</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CF120982-0963-4B14-963D-03ACFC4985A4}" type="slidenum">
              <a:rPr lang="en-US" smtClean="0"/>
              <a:pPr>
                <a:defRPr/>
              </a:pPr>
              <a:t>14</a:t>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p:spPr>
      </p:sp>
      <p:sp>
        <p:nvSpPr>
          <p:cNvPr id="3993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AAAC2EF9-26C6-452C-83F6-9ACD728E226E}" type="slidenum">
              <a:rPr lang="en-US" smtClean="0"/>
              <a:pPr>
                <a:defRPr/>
              </a:pPr>
              <a:t>15</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bwMode="auto">
          <a:noFill/>
          <a:ln>
            <a:solidFill>
              <a:srgbClr val="000000"/>
            </a:solidFill>
            <a:miter lim="800000"/>
            <a:headEnd/>
            <a:tailEnd/>
          </a:ln>
        </p:spPr>
      </p:sp>
      <p:sp>
        <p:nvSpPr>
          <p:cNvPr id="409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4CEEB486-E2C8-476F-AE4A-F50BC877B1F8}" type="slidenum">
              <a:rPr lang="en-US" smtClean="0"/>
              <a:pPr>
                <a:defRPr/>
              </a:pPr>
              <a:t>16</a:t>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p:spPr>
      </p:sp>
      <p:sp>
        <p:nvSpPr>
          <p:cNvPr id="4198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5513A07A-DFE6-4C9E-B87E-FB53BEC94351}" type="slidenum">
              <a:rPr lang="en-US" smtClean="0"/>
              <a:pPr>
                <a:defRPr/>
              </a:pPr>
              <a:t>17</a:t>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bwMode="auto">
          <a:noFill/>
          <a:ln>
            <a:solidFill>
              <a:srgbClr val="000000"/>
            </a:solidFill>
            <a:miter lim="800000"/>
            <a:headEnd/>
            <a:tailEnd/>
          </a:ln>
        </p:spPr>
      </p:sp>
      <p:sp>
        <p:nvSpPr>
          <p:cNvPr id="4301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1521F1FF-8666-486D-8C70-0379AD548737}" type="slidenum">
              <a:rPr lang="en-US" smtClean="0"/>
              <a:pPr>
                <a:defRPr/>
              </a:pPr>
              <a:t>18</a:t>
            </a:fld>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p:spPr>
      </p:sp>
      <p:sp>
        <p:nvSpPr>
          <p:cNvPr id="440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5D864BF3-B13D-4AE8-9352-90DC7B91FAD1}" type="slidenum">
              <a:rPr lang="en-US" smtClean="0"/>
              <a:pPr>
                <a:defRPr/>
              </a:pPr>
              <a:t>19</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p:spPr>
      </p:sp>
      <p:sp>
        <p:nvSpPr>
          <p:cNvPr id="266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E0BE52A2-9665-4A1C-87F6-687D27DD18F4}" type="slidenum">
              <a:rPr lang="en-US" smtClean="0"/>
              <a:pPr>
                <a:defRPr/>
              </a:pPr>
              <a:t>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Rot="1" noChangeAspect="1" noTextEdit="1"/>
          </p:cNvSpPr>
          <p:nvPr>
            <p:ph type="sldImg"/>
          </p:nvPr>
        </p:nvSpPr>
        <p:spPr bwMode="auto">
          <a:noFill/>
          <a:ln>
            <a:solidFill>
              <a:srgbClr val="000000"/>
            </a:solidFill>
            <a:miter lim="800000"/>
            <a:headEnd/>
            <a:tailEnd/>
          </a:ln>
        </p:spPr>
      </p:sp>
      <p:sp>
        <p:nvSpPr>
          <p:cNvPr id="27651" name="Rectangle 3"/>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p:spPr>
      </p:sp>
      <p:sp>
        <p:nvSpPr>
          <p:cNvPr id="2867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txBox="1">
            <a:spLocks noGrp="1"/>
          </p:cNvSpPr>
          <p:nvPr/>
        </p:nvSpPr>
        <p:spPr>
          <a:xfrm>
            <a:off x="3884613" y="8829675"/>
            <a:ext cx="2971800" cy="465138"/>
          </a:xfrm>
          <a:prstGeom prst="rect">
            <a:avLst/>
          </a:prstGeom>
          <a:noFill/>
        </p:spPr>
        <p:txBody>
          <a:bodyPr anchor="b"/>
          <a:lstStyle/>
          <a:p>
            <a:pPr algn="r" fontAlgn="auto">
              <a:spcBef>
                <a:spcPts val="0"/>
              </a:spcBef>
              <a:spcAft>
                <a:spcPts val="0"/>
              </a:spcAft>
              <a:defRPr/>
            </a:pPr>
            <a:fld id="{304200DF-F4C6-4875-9272-1A31299F585E}" type="slidenum">
              <a:rPr lang="en-US" sz="1200">
                <a:latin typeface="+mn-lt"/>
                <a:cs typeface="+mn-cs"/>
              </a:rPr>
              <a:pPr algn="r" fontAlgn="auto">
                <a:spcBef>
                  <a:spcPts val="0"/>
                </a:spcBef>
                <a:spcAft>
                  <a:spcPts val="0"/>
                </a:spcAft>
                <a:defRPr/>
              </a:pPr>
              <a:t>4</a:t>
            </a:fld>
            <a:endParaRPr lang="en-US" sz="1200" dirty="0">
              <a:latin typeface="+mn-lt"/>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p:spPr>
      </p:sp>
      <p:sp>
        <p:nvSpPr>
          <p:cNvPr id="2969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980B092D-B4C5-40B4-A3D4-459ED4E1E48F}" type="slidenum">
              <a:rPr lang="en-US" smtClean="0"/>
              <a:pPr>
                <a:defRPr/>
              </a:pPr>
              <a:t>5</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p:spPr>
      </p:sp>
      <p:sp>
        <p:nvSpPr>
          <p:cNvPr id="3072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E08B827A-D345-456F-9FB0-A64237EB4D99}" type="slidenum">
              <a:rPr lang="en-US" smtClean="0"/>
              <a:pPr>
                <a:defRPr/>
              </a:pPr>
              <a:t>6</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p:spPr>
      </p:sp>
      <p:sp>
        <p:nvSpPr>
          <p:cNvPr id="3174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01A8E694-70E6-41BB-BBE5-A679F90E3532}" type="slidenum">
              <a:rPr lang="en-US" smtClean="0"/>
              <a:pPr>
                <a:defRPr/>
              </a:pPr>
              <a:t>7</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p:spPr>
      </p:sp>
      <p:sp>
        <p:nvSpPr>
          <p:cNvPr id="3277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91EA4BF3-0F3B-4477-8FB6-5B5F23658B77}" type="slidenum">
              <a:rPr lang="en-US" smtClean="0"/>
              <a:pPr>
                <a:defRPr/>
              </a:pPr>
              <a:t>8</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bwMode="auto">
          <a:noFill/>
          <a:ln>
            <a:solidFill>
              <a:srgbClr val="000000"/>
            </a:solidFill>
            <a:miter lim="800000"/>
            <a:headEnd/>
            <a:tailEnd/>
          </a:ln>
        </p:spPr>
      </p:sp>
      <p:sp>
        <p:nvSpPr>
          <p:cNvPr id="3379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p>
        </p:txBody>
      </p:sp>
      <p:sp>
        <p:nvSpPr>
          <p:cNvPr id="4" name="Slide Number Placeholder 3"/>
          <p:cNvSpPr>
            <a:spLocks noGrp="1"/>
          </p:cNvSpPr>
          <p:nvPr>
            <p:ph type="sldNum" sz="quarter" idx="5"/>
          </p:nvPr>
        </p:nvSpPr>
        <p:spPr/>
        <p:txBody>
          <a:bodyPr/>
          <a:lstStyle/>
          <a:p>
            <a:pPr>
              <a:defRPr/>
            </a:pPr>
            <a:fld id="{172AE6EF-1BA7-4899-A966-1287506C51F9}" type="slidenum">
              <a:rPr lang="en-US" smtClean="0"/>
              <a:pPr>
                <a:defRPr/>
              </a:pPr>
              <a:t>9</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3" name="Rectangle 6"/>
          <p:cNvSpPr/>
          <p:nvPr/>
        </p:nvSpPr>
        <p:spPr bwMode="white">
          <a:xfrm>
            <a:off x="0" y="6515100"/>
            <a:ext cx="9144000" cy="342900"/>
          </a:xfrm>
          <a:prstGeom prst="rect">
            <a:avLst/>
          </a:prstGeom>
          <a:solidFill>
            <a:srgbClr val="9FBBC5"/>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4" name="Rectangle 9"/>
          <p:cNvSpPr/>
          <p:nvPr userDrawn="1"/>
        </p:nvSpPr>
        <p:spPr>
          <a:xfrm>
            <a:off x="0" y="6553200"/>
            <a:ext cx="800100" cy="304800"/>
          </a:xfrm>
          <a:prstGeom prst="rect">
            <a:avLst/>
          </a:prstGeom>
          <a:solidFill>
            <a:srgbClr val="EAEAEA"/>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5" name="Rectangle 4"/>
          <p:cNvSpPr/>
          <p:nvPr userDrawn="1"/>
        </p:nvSpPr>
        <p:spPr>
          <a:xfrm>
            <a:off x="3009900" y="6553200"/>
            <a:ext cx="4495800" cy="304800"/>
          </a:xfrm>
          <a:prstGeom prst="rect">
            <a:avLst/>
          </a:prstGeom>
          <a:solidFill>
            <a:srgbClr val="EAEAEA"/>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6" name="Rectangle 5"/>
          <p:cNvSpPr/>
          <p:nvPr userDrawn="1"/>
        </p:nvSpPr>
        <p:spPr>
          <a:xfrm>
            <a:off x="838200" y="6553200"/>
            <a:ext cx="2133600" cy="304800"/>
          </a:xfrm>
          <a:prstGeom prst="rect">
            <a:avLst/>
          </a:prstGeom>
          <a:solidFill>
            <a:srgbClr val="EAEAEA"/>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7" name="Rectangle 11"/>
          <p:cNvSpPr/>
          <p:nvPr userDrawn="1"/>
        </p:nvSpPr>
        <p:spPr>
          <a:xfrm>
            <a:off x="7543800" y="6553200"/>
            <a:ext cx="1600200" cy="304800"/>
          </a:xfrm>
          <a:prstGeom prst="rect">
            <a:avLst/>
          </a:prstGeom>
          <a:solidFill>
            <a:srgbClr val="EAEAEA"/>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8" name="Title 7"/>
          <p:cNvSpPr>
            <a:spLocks noGrp="1"/>
          </p:cNvSpPr>
          <p:nvPr>
            <p:ph type="ctrTitle"/>
          </p:nvPr>
        </p:nvSpPr>
        <p:spPr>
          <a:xfrm>
            <a:off x="1943100" y="2133600"/>
            <a:ext cx="5448300" cy="523220"/>
          </a:xfrm>
        </p:spPr>
        <p:txBody>
          <a:bodyPr anchor="b">
            <a:spAutoFit/>
          </a:bodyPr>
          <a:lstStyle>
            <a:lvl1pPr>
              <a:defRPr sz="2800" cap="all" baseline="0">
                <a:latin typeface="Calibri" pitchFamily="34" charset="0"/>
              </a:defRPr>
            </a:lvl1pPr>
          </a:lstStyle>
          <a:p>
            <a:r>
              <a:rPr lang="en-US" dirty="0" smtClean="0"/>
              <a:t>Click to edit Master title style</a:t>
            </a:r>
            <a:endParaRPr lang="en-US" dirty="0"/>
          </a:p>
        </p:txBody>
      </p:sp>
      <p:sp>
        <p:nvSpPr>
          <p:cNvPr id="9" name="Footer Placeholder 16"/>
          <p:cNvSpPr>
            <a:spLocks noGrp="1"/>
          </p:cNvSpPr>
          <p:nvPr>
            <p:ph type="ftr" sz="quarter" idx="10"/>
          </p:nvPr>
        </p:nvSpPr>
        <p:spPr>
          <a:xfrm>
            <a:off x="2085975" y="236538"/>
            <a:ext cx="5867400" cy="365125"/>
          </a:xfrm>
        </p:spPr>
        <p:txBody>
          <a:bodyPr/>
          <a:lstStyle>
            <a:lvl1pPr algn="r">
              <a:defRPr>
                <a:solidFill>
                  <a:schemeClr val="tx2"/>
                </a:solidFill>
              </a:defRPr>
            </a:lvl1pPr>
          </a:lstStyle>
          <a:p>
            <a:pPr>
              <a:defRPr/>
            </a:pPr>
            <a:r>
              <a:rPr lang="en-US" dirty="0"/>
              <a:t>Peter Anthamatten - Assistant Professor - University of Colorado Denver</a:t>
            </a:r>
          </a:p>
        </p:txBody>
      </p:sp>
      <p:sp>
        <p:nvSpPr>
          <p:cNvPr id="10" name="Slide Number Placeholder 28"/>
          <p:cNvSpPr>
            <a:spLocks noGrp="1"/>
          </p:cNvSpPr>
          <p:nvPr>
            <p:ph type="sldNum" sz="quarter" idx="11"/>
          </p:nvPr>
        </p:nvSpPr>
        <p:spPr>
          <a:xfrm>
            <a:off x="8001000" y="228600"/>
            <a:ext cx="838200" cy="381000"/>
          </a:xfrm>
        </p:spPr>
        <p:txBody>
          <a:bodyPr/>
          <a:lstStyle>
            <a:lvl1pPr>
              <a:defRPr>
                <a:solidFill>
                  <a:schemeClr val="tx2"/>
                </a:solidFill>
              </a:defRPr>
            </a:lvl1pPr>
          </a:lstStyle>
          <a:p>
            <a:pPr>
              <a:defRPr/>
            </a:pPr>
            <a:fld id="{93235873-1935-4619-8A90-90E1B790E3CC}" type="slidenum">
              <a:rPr lang="en-US"/>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fld id="{D4DFD436-6CAE-4027-B88F-6724C6251ED4}" type="datetime1">
              <a:rPr lang="en-US"/>
              <a:pPr>
                <a:defRPr/>
              </a:pPr>
              <a:t>3/28/2011</a:t>
            </a:fld>
            <a:endParaRPr lang="en-US" dirty="0"/>
          </a:p>
        </p:txBody>
      </p:sp>
      <p:sp>
        <p:nvSpPr>
          <p:cNvPr id="3" name="Footer Placeholder 2"/>
          <p:cNvSpPr>
            <a:spLocks noGrp="1"/>
          </p:cNvSpPr>
          <p:nvPr>
            <p:ph type="ftr" sz="quarter" idx="11"/>
          </p:nvPr>
        </p:nvSpPr>
        <p:spPr/>
        <p:txBody>
          <a:bodyPr/>
          <a:lstStyle>
            <a:lvl1pPr>
              <a:defRPr/>
            </a:lvl1pPr>
          </a:lstStyle>
          <a:p>
            <a:pPr>
              <a:defRPr/>
            </a:pPr>
            <a:r>
              <a:rPr lang="en-US" dirty="0"/>
              <a:t>Peter Anthamatten - Assistant Professor - University of Colorado Denver</a:t>
            </a:r>
          </a:p>
        </p:txBody>
      </p:sp>
      <p:sp>
        <p:nvSpPr>
          <p:cNvPr id="4" name="Slide Number Placeholder 3"/>
          <p:cNvSpPr>
            <a:spLocks noGrp="1"/>
          </p:cNvSpPr>
          <p:nvPr>
            <p:ph type="sldNum" sz="quarter" idx="12"/>
          </p:nvPr>
        </p:nvSpPr>
        <p:spPr>
          <a:xfrm>
            <a:off x="0" y="6248400"/>
            <a:ext cx="533400" cy="381000"/>
          </a:xfrm>
        </p:spPr>
        <p:txBody>
          <a:bodyPr/>
          <a:lstStyle>
            <a:lvl1pPr>
              <a:defRPr b="0">
                <a:solidFill>
                  <a:schemeClr val="tx1"/>
                </a:solidFill>
                <a:latin typeface="Candara" pitchFamily="34" charset="0"/>
              </a:defRPr>
            </a:lvl1pPr>
          </a:lstStyle>
          <a:p>
            <a:pPr>
              <a:defRPr/>
            </a:pPr>
            <a:fld id="{78487105-0CF7-4486-A2C7-4A590BD0E1C3}" type="slidenum">
              <a:rPr lang="en-US"/>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21"/>
          <p:cNvSpPr>
            <a:spLocks noGrp="1"/>
          </p:cNvSpPr>
          <p:nvPr>
            <p:ph type="title"/>
          </p:nvPr>
        </p:nvSpPr>
        <p:spPr bwMode="auto">
          <a:xfrm>
            <a:off x="609600" y="228600"/>
            <a:ext cx="81534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p>
        </p:txBody>
      </p:sp>
      <p:sp>
        <p:nvSpPr>
          <p:cNvPr id="1027" name="Text Placeholder 12"/>
          <p:cNvSpPr>
            <a:spLocks noGrp="1"/>
          </p:cNvSpPr>
          <p:nvPr>
            <p:ph type="body" idx="1"/>
          </p:nvPr>
        </p:nvSpPr>
        <p:spPr bwMode="auto">
          <a:xfrm>
            <a:off x="612775" y="1600200"/>
            <a:ext cx="81534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4" name="Date Placeholder 13"/>
          <p:cNvSpPr>
            <a:spLocks noGrp="1"/>
          </p:cNvSpPr>
          <p:nvPr>
            <p:ph type="dt" sz="half" idx="2"/>
          </p:nvPr>
        </p:nvSpPr>
        <p:spPr>
          <a:xfrm>
            <a:off x="6096000" y="6248400"/>
            <a:ext cx="2667000" cy="365125"/>
          </a:xfrm>
          <a:prstGeom prst="rect">
            <a:avLst/>
          </a:prstGeom>
        </p:spPr>
        <p:txBody>
          <a:bodyPr vert="horz" anchor="ctr" anchorCtr="0"/>
          <a:lstStyle>
            <a:lvl1pPr algn="l" eaLnBrk="1" fontAlgn="auto" latinLnBrk="0" hangingPunct="1">
              <a:spcBef>
                <a:spcPts val="0"/>
              </a:spcBef>
              <a:spcAft>
                <a:spcPts val="0"/>
              </a:spcAft>
              <a:defRPr kumimoji="0" sz="1400">
                <a:solidFill>
                  <a:schemeClr val="tx2"/>
                </a:solidFill>
                <a:latin typeface="+mn-lt"/>
                <a:cs typeface="+mn-cs"/>
              </a:defRPr>
            </a:lvl1pPr>
          </a:lstStyle>
          <a:p>
            <a:pPr>
              <a:defRPr/>
            </a:pPr>
            <a:fld id="{0CA4109B-223C-4831-8E8B-8DFDE8569070}" type="datetime1">
              <a:rPr lang="en-US"/>
              <a:pPr>
                <a:defRPr/>
              </a:pPr>
              <a:t>3/28/2011</a:t>
            </a:fld>
            <a:endParaRPr lang="en-US" dirty="0"/>
          </a:p>
        </p:txBody>
      </p:sp>
      <p:sp>
        <p:nvSpPr>
          <p:cNvPr id="3" name="Footer Placeholder 2"/>
          <p:cNvSpPr>
            <a:spLocks noGrp="1"/>
          </p:cNvSpPr>
          <p:nvPr>
            <p:ph type="ftr" sz="quarter" idx="3"/>
          </p:nvPr>
        </p:nvSpPr>
        <p:spPr>
          <a:xfrm>
            <a:off x="609600" y="6248400"/>
            <a:ext cx="5421313" cy="365125"/>
          </a:xfrm>
          <a:prstGeom prst="rect">
            <a:avLst/>
          </a:prstGeom>
        </p:spPr>
        <p:txBody>
          <a:bodyPr vert="horz" anchor="ctr"/>
          <a:lstStyle>
            <a:lvl1pPr algn="r" eaLnBrk="1" fontAlgn="auto" latinLnBrk="0" hangingPunct="1">
              <a:spcBef>
                <a:spcPts val="0"/>
              </a:spcBef>
              <a:spcAft>
                <a:spcPts val="0"/>
              </a:spcAft>
              <a:defRPr kumimoji="0" sz="1400">
                <a:solidFill>
                  <a:schemeClr val="tx2"/>
                </a:solidFill>
                <a:latin typeface="+mn-lt"/>
                <a:cs typeface="+mn-cs"/>
              </a:defRPr>
            </a:lvl1pPr>
          </a:lstStyle>
          <a:p>
            <a:pPr>
              <a:defRPr/>
            </a:pPr>
            <a:r>
              <a:rPr lang="en-US" dirty="0"/>
              <a:t>Peter Anthamatten - Assistant Professor - University of Colorado Denver</a:t>
            </a:r>
          </a:p>
        </p:txBody>
      </p:sp>
      <p:sp>
        <p:nvSpPr>
          <p:cNvPr id="7" name="Rectangle 6"/>
          <p:cNvSpPr/>
          <p:nvPr/>
        </p:nvSpPr>
        <p:spPr bwMode="white">
          <a:xfrm>
            <a:off x="0" y="1235075"/>
            <a:ext cx="9144000" cy="31908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8" name="Rectangle 7"/>
          <p:cNvSpPr/>
          <p:nvPr/>
        </p:nvSpPr>
        <p:spPr>
          <a:xfrm>
            <a:off x="0" y="1279525"/>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9" name="Rectangle 8"/>
          <p:cNvSpPr/>
          <p:nvPr/>
        </p:nvSpPr>
        <p:spPr>
          <a:xfrm>
            <a:off x="590550" y="1279525"/>
            <a:ext cx="8553450" cy="228600"/>
          </a:xfrm>
          <a:prstGeom prst="rect">
            <a:avLst/>
          </a:prstGeom>
          <a:solidFill>
            <a:schemeClr val="accent2">
              <a:lumMod val="5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23" name="Slide Number Placeholder 22"/>
          <p:cNvSpPr>
            <a:spLocks noGrp="1"/>
          </p:cNvSpPr>
          <p:nvPr>
            <p:ph type="sldNum" sz="quarter" idx="4"/>
          </p:nvPr>
        </p:nvSpPr>
        <p:spPr>
          <a:xfrm>
            <a:off x="0" y="1271588"/>
            <a:ext cx="533400" cy="244475"/>
          </a:xfrm>
          <a:prstGeom prst="rect">
            <a:avLst/>
          </a:prstGeom>
        </p:spPr>
        <p:txBody>
          <a:bodyPr vert="horz" anchor="ctr" anchorCtr="0">
            <a:normAutofit/>
          </a:bodyPr>
          <a:lstStyle>
            <a:lvl1pPr algn="ctr" eaLnBrk="1" fontAlgn="auto" latinLnBrk="0" hangingPunct="1">
              <a:spcBef>
                <a:spcPts val="0"/>
              </a:spcBef>
              <a:spcAft>
                <a:spcPts val="0"/>
              </a:spcAft>
              <a:defRPr kumimoji="0" sz="1400" b="1">
                <a:solidFill>
                  <a:srgbClr val="FFFFFF"/>
                </a:solidFill>
                <a:latin typeface="+mn-lt"/>
                <a:cs typeface="+mn-cs"/>
              </a:defRPr>
            </a:lvl1pPr>
          </a:lstStyle>
          <a:p>
            <a:pPr>
              <a:defRPr/>
            </a:pPr>
            <a:fld id="{146AF383-2511-4570-84E0-BA034889669D}"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767" r:id="rId1"/>
    <p:sldLayoutId id="2147483768" r:id="rId2"/>
  </p:sldLayoutIdLst>
  <p:timing>
    <p:tnLst>
      <p:par>
        <p:cTn id="1" dur="indefinite" restart="never" nodeType="tmRoot"/>
      </p:par>
    </p:tnLst>
  </p:timing>
  <p:hf hdr="0" dt="0"/>
  <p:txStyles>
    <p:titleStyle>
      <a:lvl1pPr algn="l" rtl="0" eaLnBrk="0" fontAlgn="base" hangingPunct="0">
        <a:spcBef>
          <a:spcPct val="0"/>
        </a:spcBef>
        <a:spcAft>
          <a:spcPct val="0"/>
        </a:spcAft>
        <a:defRPr sz="4400" kern="1200">
          <a:solidFill>
            <a:schemeClr val="tx2"/>
          </a:solidFill>
          <a:latin typeface="Calibri" pitchFamily="34" charset="0"/>
          <a:ea typeface="+mj-ea"/>
          <a:cs typeface="+mj-cs"/>
        </a:defRPr>
      </a:lvl1pPr>
      <a:lvl2pPr algn="l" rtl="0" eaLnBrk="0" fontAlgn="base" hangingPunct="0">
        <a:spcBef>
          <a:spcPct val="0"/>
        </a:spcBef>
        <a:spcAft>
          <a:spcPct val="0"/>
        </a:spcAft>
        <a:defRPr sz="4400">
          <a:solidFill>
            <a:schemeClr val="tx2"/>
          </a:solidFill>
          <a:latin typeface="Myriad Pro" pitchFamily="34" charset="0"/>
        </a:defRPr>
      </a:lvl2pPr>
      <a:lvl3pPr algn="l" rtl="0" eaLnBrk="0" fontAlgn="base" hangingPunct="0">
        <a:spcBef>
          <a:spcPct val="0"/>
        </a:spcBef>
        <a:spcAft>
          <a:spcPct val="0"/>
        </a:spcAft>
        <a:defRPr sz="4400">
          <a:solidFill>
            <a:schemeClr val="tx2"/>
          </a:solidFill>
          <a:latin typeface="Myriad Pro" pitchFamily="34" charset="0"/>
        </a:defRPr>
      </a:lvl3pPr>
      <a:lvl4pPr algn="l" rtl="0" eaLnBrk="0" fontAlgn="base" hangingPunct="0">
        <a:spcBef>
          <a:spcPct val="0"/>
        </a:spcBef>
        <a:spcAft>
          <a:spcPct val="0"/>
        </a:spcAft>
        <a:defRPr sz="4400">
          <a:solidFill>
            <a:schemeClr val="tx2"/>
          </a:solidFill>
          <a:latin typeface="Myriad Pro" pitchFamily="34" charset="0"/>
        </a:defRPr>
      </a:lvl4pPr>
      <a:lvl5pPr algn="l" rtl="0" eaLnBrk="0" fontAlgn="base" hangingPunct="0">
        <a:spcBef>
          <a:spcPct val="0"/>
        </a:spcBef>
        <a:spcAft>
          <a:spcPct val="0"/>
        </a:spcAft>
        <a:defRPr sz="4400">
          <a:solidFill>
            <a:schemeClr val="tx2"/>
          </a:solidFill>
          <a:latin typeface="Myriad Pro" pitchFamily="34" charset="0"/>
        </a:defRPr>
      </a:lvl5pPr>
      <a:lvl6pPr marL="457200" algn="l" rtl="0" fontAlgn="base">
        <a:spcBef>
          <a:spcPct val="0"/>
        </a:spcBef>
        <a:spcAft>
          <a:spcPct val="0"/>
        </a:spcAft>
        <a:defRPr sz="4400">
          <a:solidFill>
            <a:schemeClr val="tx2"/>
          </a:solidFill>
          <a:latin typeface="Tw Cen MT" pitchFamily="34" charset="0"/>
        </a:defRPr>
      </a:lvl6pPr>
      <a:lvl7pPr marL="914400" algn="l" rtl="0" fontAlgn="base">
        <a:spcBef>
          <a:spcPct val="0"/>
        </a:spcBef>
        <a:spcAft>
          <a:spcPct val="0"/>
        </a:spcAft>
        <a:defRPr sz="4400">
          <a:solidFill>
            <a:schemeClr val="tx2"/>
          </a:solidFill>
          <a:latin typeface="Tw Cen MT" pitchFamily="34" charset="0"/>
        </a:defRPr>
      </a:lvl7pPr>
      <a:lvl8pPr marL="1371600" algn="l" rtl="0" fontAlgn="base">
        <a:spcBef>
          <a:spcPct val="0"/>
        </a:spcBef>
        <a:spcAft>
          <a:spcPct val="0"/>
        </a:spcAft>
        <a:defRPr sz="4400">
          <a:solidFill>
            <a:schemeClr val="tx2"/>
          </a:solidFill>
          <a:latin typeface="Tw Cen MT" pitchFamily="34" charset="0"/>
        </a:defRPr>
      </a:lvl8pPr>
      <a:lvl9pPr marL="1828800" algn="l" rtl="0" fontAlgn="base">
        <a:spcBef>
          <a:spcPct val="0"/>
        </a:spcBef>
        <a:spcAft>
          <a:spcPct val="0"/>
        </a:spcAft>
        <a:defRPr sz="4400">
          <a:solidFill>
            <a:schemeClr val="tx2"/>
          </a:solidFill>
          <a:latin typeface="Tw Cen MT" pitchFamily="34" charset="0"/>
        </a:defRPr>
      </a:lvl9pPr>
    </p:titleStyle>
    <p:bodyStyle>
      <a:lvl1pPr marL="319088" indent="-319088" algn="l" rtl="0" eaLnBrk="0" fontAlgn="base" hangingPunct="0">
        <a:spcBef>
          <a:spcPts val="700"/>
        </a:spcBef>
        <a:spcAft>
          <a:spcPct val="0"/>
        </a:spcAft>
        <a:buClr>
          <a:schemeClr val="accent2"/>
        </a:buClr>
        <a:buSzPct val="60000"/>
        <a:buFont typeface="Wingdings" pitchFamily="2" charset="2"/>
        <a:buChar char=""/>
        <a:defRPr sz="2900" kern="1200">
          <a:solidFill>
            <a:schemeClr val="tx1"/>
          </a:solidFill>
          <a:latin typeface="Calibri" pitchFamily="34" charset="0"/>
          <a:ea typeface="+mn-ea"/>
          <a:cs typeface="+mn-cs"/>
        </a:defRPr>
      </a:lvl1pPr>
      <a:lvl2pPr marL="639763" indent="-273050" algn="l" rtl="0" eaLnBrk="0" fontAlgn="base" hangingPunct="0">
        <a:spcBef>
          <a:spcPts val="550"/>
        </a:spcBef>
        <a:spcAft>
          <a:spcPct val="0"/>
        </a:spcAft>
        <a:buClr>
          <a:schemeClr val="accent1"/>
        </a:buClr>
        <a:buSzPct val="70000"/>
        <a:buFont typeface="Wingdings 2" pitchFamily="18" charset="2"/>
        <a:buChar char=""/>
        <a:defRPr sz="2600" kern="1200">
          <a:solidFill>
            <a:schemeClr val="tx1"/>
          </a:solidFill>
          <a:latin typeface="Calibri" pitchFamily="34" charset="0"/>
          <a:ea typeface="+mn-ea"/>
          <a:cs typeface="+mn-cs"/>
        </a:defRPr>
      </a:lvl2pPr>
      <a:lvl3pPr marL="914400" indent="-228600" algn="l" rtl="0" eaLnBrk="0" fontAlgn="base" hangingPunct="0">
        <a:spcBef>
          <a:spcPts val="500"/>
        </a:spcBef>
        <a:spcAft>
          <a:spcPct val="0"/>
        </a:spcAft>
        <a:buClr>
          <a:schemeClr val="accent2"/>
        </a:buClr>
        <a:buSzPct val="75000"/>
        <a:buFont typeface="Wingdings" pitchFamily="2" charset="2"/>
        <a:buChar char=""/>
        <a:defRPr sz="2300" kern="1200">
          <a:solidFill>
            <a:schemeClr val="tx1"/>
          </a:solidFill>
          <a:latin typeface="Calibri" pitchFamily="34" charset="0"/>
          <a:ea typeface="+mn-ea"/>
          <a:cs typeface="+mn-cs"/>
        </a:defRPr>
      </a:lvl3pPr>
      <a:lvl4pPr marL="1371600" indent="-228600" algn="l" rtl="0" eaLnBrk="0" fontAlgn="base" hangingPunct="0">
        <a:spcBef>
          <a:spcPts val="400"/>
        </a:spcBef>
        <a:spcAft>
          <a:spcPct val="0"/>
        </a:spcAft>
        <a:buClr>
          <a:srgbClr val="D2DA7A"/>
        </a:buClr>
        <a:buSzPct val="75000"/>
        <a:buFont typeface="Wingdings" pitchFamily="2" charset="2"/>
        <a:buChar char=""/>
        <a:defRPr sz="2000" kern="1200">
          <a:solidFill>
            <a:schemeClr val="tx1"/>
          </a:solidFill>
          <a:latin typeface="Calibri" pitchFamily="34" charset="0"/>
          <a:ea typeface="+mn-ea"/>
          <a:cs typeface="+mn-cs"/>
        </a:defRPr>
      </a:lvl4pPr>
      <a:lvl5pPr marL="1828800" indent="-228600" algn="l" rtl="0" eaLnBrk="0" fontAlgn="base" hangingPunct="0">
        <a:spcBef>
          <a:spcPts val="400"/>
        </a:spcBef>
        <a:spcAft>
          <a:spcPct val="0"/>
        </a:spcAft>
        <a:buClr>
          <a:srgbClr val="FADA7A"/>
        </a:buClr>
        <a:buSzPct val="65000"/>
        <a:buFont typeface="Wingdings" pitchFamily="2" charset="2"/>
        <a:buChar char=""/>
        <a:defRPr sz="2000" kern="1200">
          <a:solidFill>
            <a:schemeClr val="tx1"/>
          </a:solidFill>
          <a:latin typeface="Calibri" pitchFamily="34" charset="0"/>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tx2">
                <a:lumMod val="20000"/>
                <a:lumOff val="80000"/>
              </a:schemeClr>
            </a:gs>
            <a:gs pos="50000">
              <a:schemeClr val="bg1">
                <a:lumMod val="95000"/>
              </a:schemeClr>
            </a:gs>
            <a:gs pos="100000">
              <a:schemeClr val="accent1">
                <a:lumMod val="40000"/>
                <a:lumOff val="60000"/>
              </a:schemeClr>
            </a:gs>
          </a:gsLst>
          <a:lin ang="5400000" scaled="0"/>
        </a:gradFill>
        <a:effectLst/>
      </p:bgPr>
    </p:bg>
    <p:spTree>
      <p:nvGrpSpPr>
        <p:cNvPr id="1" name=""/>
        <p:cNvGrpSpPr/>
        <p:nvPr/>
      </p:nvGrpSpPr>
      <p:grpSpPr>
        <a:xfrm>
          <a:off x="0" y="0"/>
          <a:ext cx="0" cy="0"/>
          <a:chOff x="0" y="0"/>
          <a:chExt cx="0" cy="0"/>
        </a:xfrm>
      </p:grpSpPr>
      <p:pic>
        <p:nvPicPr>
          <p:cNvPr id="5122" name="Picture 7" descr="ColorPlate12"/>
          <p:cNvPicPr>
            <a:picLocks noChangeAspect="1" noChangeArrowheads="1"/>
          </p:cNvPicPr>
          <p:nvPr/>
        </p:nvPicPr>
        <p:blipFill>
          <a:blip r:embed="rId3" cstate="print"/>
          <a:srcRect/>
          <a:stretch>
            <a:fillRect/>
          </a:stretch>
        </p:blipFill>
        <p:spPr bwMode="auto">
          <a:xfrm>
            <a:off x="904875" y="1085850"/>
            <a:ext cx="7315200" cy="5486795"/>
          </a:xfrm>
          <a:prstGeom prst="rect">
            <a:avLst/>
          </a:prstGeom>
          <a:ln>
            <a:headEnd/>
            <a:tailEnd/>
          </a:ln>
        </p:spPr>
        <p:style>
          <a:lnRef idx="2">
            <a:schemeClr val="dk1"/>
          </a:lnRef>
          <a:fillRef idx="1">
            <a:schemeClr val="lt1"/>
          </a:fillRef>
          <a:effectRef idx="0">
            <a:schemeClr val="dk1"/>
          </a:effectRef>
          <a:fontRef idx="minor">
            <a:schemeClr val="dk1"/>
          </a:fontRef>
        </p:style>
      </p:pic>
      <p:sp>
        <p:nvSpPr>
          <p:cNvPr id="9" name="Text Box 2"/>
          <p:cNvSpPr txBox="1">
            <a:spLocks noChangeArrowheads="1"/>
          </p:cNvSpPr>
          <p:nvPr/>
        </p:nvSpPr>
        <p:spPr bwMode="auto">
          <a:xfrm>
            <a:off x="5493720" y="869950"/>
            <a:ext cx="3438762" cy="461665"/>
          </a:xfrm>
          <a:prstGeom prst="rect">
            <a:avLst/>
          </a:prstGeom>
          <a:solidFill>
            <a:srgbClr val="003455"/>
          </a:solidFill>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pPr algn="ctr" eaLnBrk="0" fontAlgn="auto" hangingPunct="0">
              <a:spcBef>
                <a:spcPts val="0"/>
              </a:spcBef>
              <a:spcAft>
                <a:spcPts val="0"/>
              </a:spcAft>
              <a:defRPr/>
            </a:pPr>
            <a:r>
              <a:rPr lang="en-US" sz="2400" dirty="0">
                <a:latin typeface="Trebuchet MS" pitchFamily="34" charset="0"/>
              </a:rPr>
              <a:t>Chapter 1: Introduction</a:t>
            </a:r>
          </a:p>
        </p:txBody>
      </p:sp>
      <p:sp>
        <p:nvSpPr>
          <p:cNvPr id="5" name="TextBox 4"/>
          <p:cNvSpPr txBox="1"/>
          <p:nvPr/>
        </p:nvSpPr>
        <p:spPr>
          <a:xfrm>
            <a:off x="5186480" y="6570046"/>
            <a:ext cx="3110805" cy="276999"/>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a:spAutoFit/>
          </a:bodyPr>
          <a:lstStyle/>
          <a:p>
            <a:pPr algn="r">
              <a:spcBef>
                <a:spcPct val="20000"/>
              </a:spcBef>
              <a:defRPr/>
            </a:pPr>
            <a:r>
              <a:rPr lang="en-US" sz="1200" dirty="0" smtClean="0">
                <a:solidFill>
                  <a:schemeClr val="tx1"/>
                </a:solidFill>
                <a:latin typeface="Calibri" pitchFamily="34" charset="0"/>
              </a:rPr>
              <a:t>Photo by Heike Alberts</a:t>
            </a:r>
            <a:endParaRPr lang="en-US" sz="1200" dirty="0">
              <a:solidFill>
                <a:schemeClr val="tx1"/>
              </a:solidFill>
              <a:latin typeface="Calibri" pitchFamily="34" charset="0"/>
            </a:endParaRPr>
          </a:p>
        </p:txBody>
      </p:sp>
      <p:sp>
        <p:nvSpPr>
          <p:cNvPr id="6" name="Text Box 2"/>
          <p:cNvSpPr txBox="1">
            <a:spLocks noChangeArrowheads="1"/>
          </p:cNvSpPr>
          <p:nvPr/>
        </p:nvSpPr>
        <p:spPr bwMode="auto">
          <a:xfrm>
            <a:off x="269875" y="241300"/>
            <a:ext cx="6529388" cy="523220"/>
          </a:xfrm>
          <a:prstGeom prst="rect">
            <a:avLst/>
          </a:prstGeom>
          <a:solidFill>
            <a:schemeClr val="tx1">
              <a:lumMod val="85000"/>
              <a:lumOff val="15000"/>
            </a:schemeClr>
          </a:solidFill>
          <a:ln>
            <a:headEnd/>
            <a:tailEnd/>
          </a:ln>
        </p:spPr>
        <p:style>
          <a:lnRef idx="2">
            <a:schemeClr val="dk1"/>
          </a:lnRef>
          <a:fillRef idx="1">
            <a:schemeClr val="lt1"/>
          </a:fillRef>
          <a:effectRef idx="0">
            <a:schemeClr val="dk1"/>
          </a:effectRef>
          <a:fontRef idx="minor">
            <a:schemeClr val="dk1"/>
          </a:fontRef>
        </p:style>
        <p:txBody>
          <a:bodyPr>
            <a:spAutoFit/>
          </a:bodyPr>
          <a:lstStyle/>
          <a:p>
            <a:pPr algn="ctr" eaLnBrk="0" fontAlgn="auto" hangingPunct="0">
              <a:spcBef>
                <a:spcPts val="0"/>
              </a:spcBef>
              <a:spcAft>
                <a:spcPts val="0"/>
              </a:spcAft>
              <a:defRPr/>
            </a:pPr>
            <a:r>
              <a:rPr lang="en-US" sz="2800" i="1" dirty="0" smtClean="0">
                <a:solidFill>
                  <a:schemeClr val="bg1">
                    <a:lumMod val="95000"/>
                  </a:schemeClr>
                </a:solidFill>
                <a:latin typeface="Calibri" pitchFamily="34" charset="0"/>
              </a:rPr>
              <a:t>An Introduction to the Geography of Health</a:t>
            </a:r>
            <a:endParaRPr lang="en-US" sz="2800" i="1" dirty="0">
              <a:solidFill>
                <a:schemeClr val="bg1">
                  <a:lumMod val="95000"/>
                </a:schemeClr>
              </a:solidFill>
              <a:latin typeface="Calibri"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5"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6"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7" name="Slide Number Placeholder 1"/>
          <p:cNvSpPr>
            <a:spLocks noGrp="1"/>
          </p:cNvSpPr>
          <p:nvPr>
            <p:ph type="sldNum" sz="quarter" idx="11"/>
          </p:nvPr>
        </p:nvSpPr>
        <p:spPr>
          <a:xfrm>
            <a:off x="0" y="6553200"/>
            <a:ext cx="800100" cy="304800"/>
          </a:xfrm>
        </p:spPr>
        <p:txBody>
          <a:bodyPr/>
          <a:lstStyle/>
          <a:p>
            <a:pPr>
              <a:defRPr/>
            </a:pPr>
            <a:fld id="{5D787991-EE30-4341-94D0-127E4C320407}" type="slidenum">
              <a:rPr lang="en-US" b="0">
                <a:solidFill>
                  <a:schemeClr val="accent1">
                    <a:lumMod val="50000"/>
                  </a:schemeClr>
                </a:solidFill>
                <a:latin typeface="Candara" pitchFamily="34" charset="0"/>
              </a:rPr>
              <a:pPr>
                <a:defRPr/>
              </a:pPr>
              <a:t>10</a:t>
            </a:fld>
            <a:endParaRPr lang="en-US" b="0" dirty="0">
              <a:solidFill>
                <a:schemeClr val="accent1">
                  <a:lumMod val="50000"/>
                </a:schemeClr>
              </a:solidFill>
              <a:latin typeface="Candara" pitchFamily="34" charset="0"/>
            </a:endParaRPr>
          </a:p>
        </p:txBody>
      </p:sp>
      <p:pic>
        <p:nvPicPr>
          <p:cNvPr id="14342" name="Picture 9" descr="Chapter01_Fig01_01a.jpg"/>
          <p:cNvPicPr>
            <a:picLocks noChangeAspect="1"/>
          </p:cNvPicPr>
          <p:nvPr/>
        </p:nvPicPr>
        <p:blipFill>
          <a:blip r:embed="rId3" cstate="print"/>
          <a:srcRect/>
          <a:stretch>
            <a:fillRect/>
          </a:stretch>
        </p:blipFill>
        <p:spPr bwMode="auto">
          <a:xfrm>
            <a:off x="269875" y="220663"/>
            <a:ext cx="4570413" cy="6188075"/>
          </a:xfrm>
          <a:prstGeom prst="rect">
            <a:avLst/>
          </a:prstGeom>
          <a:noFill/>
          <a:ln w="9525">
            <a:noFill/>
            <a:miter lim="800000"/>
            <a:headEnd/>
            <a:tailEnd/>
          </a:ln>
        </p:spPr>
      </p:pic>
      <p:sp>
        <p:nvSpPr>
          <p:cNvPr id="11" name="Rectangle 3"/>
          <p:cNvSpPr txBox="1">
            <a:spLocks noChangeArrowheads="1"/>
          </p:cNvSpPr>
          <p:nvPr/>
        </p:nvSpPr>
        <p:spPr bwMode="auto">
          <a:xfrm>
            <a:off x="5724525" y="2200275"/>
            <a:ext cx="2227263" cy="646113"/>
          </a:xfrm>
          <a:prstGeom prst="rect">
            <a:avLst/>
          </a:prstGeom>
          <a:solidFill>
            <a:srgbClr val="A10518"/>
          </a:solidFill>
          <a:ln>
            <a:noFill/>
            <a:headEnd/>
            <a:tailEnd/>
          </a:ln>
        </p:spPr>
        <p:style>
          <a:lnRef idx="2">
            <a:schemeClr val="dk1">
              <a:shade val="50000"/>
            </a:schemeClr>
          </a:lnRef>
          <a:fillRef idx="1">
            <a:schemeClr val="dk1"/>
          </a:fillRef>
          <a:effectRef idx="0">
            <a:schemeClr val="dk1"/>
          </a:effectRef>
          <a:fontRef idx="minor">
            <a:schemeClr val="lt1"/>
          </a:fontRef>
        </p:style>
        <p:txBody>
          <a:bodyPr>
            <a:spAutoFit/>
          </a:bodyPr>
          <a:lstStyle/>
          <a:p>
            <a:pPr algn="ctr">
              <a:spcBef>
                <a:spcPct val="20000"/>
              </a:spcBef>
              <a:defRPr/>
            </a:pPr>
            <a:r>
              <a:rPr lang="en-US" b="1" dirty="0">
                <a:solidFill>
                  <a:srgbClr val="D9D9D9"/>
                </a:solidFill>
                <a:latin typeface="Calibri" pitchFamily="34" charset="0"/>
              </a:rPr>
              <a:t>How about temperature?</a:t>
            </a:r>
          </a:p>
        </p:txBody>
      </p:sp>
      <p:sp>
        <p:nvSpPr>
          <p:cNvPr id="10" name="TextBox 9"/>
          <p:cNvSpPr txBox="1"/>
          <p:nvPr/>
        </p:nvSpPr>
        <p:spPr>
          <a:xfrm>
            <a:off x="270640" y="5962925"/>
            <a:ext cx="1989904" cy="461665"/>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a:spAutoFit/>
          </a:bodyPr>
          <a:lstStyle/>
          <a:p>
            <a:pPr>
              <a:spcBef>
                <a:spcPct val="20000"/>
              </a:spcBef>
              <a:defRPr/>
            </a:pPr>
            <a:r>
              <a:rPr lang="en-US" sz="1200" dirty="0" smtClean="0">
                <a:solidFill>
                  <a:schemeClr val="tx1"/>
                </a:solidFill>
                <a:latin typeface="Calibri" pitchFamily="34" charset="0"/>
              </a:rPr>
              <a:t>Data source:</a:t>
            </a:r>
            <a:br>
              <a:rPr lang="en-US" sz="1200" dirty="0" smtClean="0">
                <a:solidFill>
                  <a:schemeClr val="tx1"/>
                </a:solidFill>
                <a:latin typeface="Calibri" pitchFamily="34" charset="0"/>
              </a:rPr>
            </a:br>
            <a:r>
              <a:rPr lang="en-US" sz="1200" dirty="0">
                <a:solidFill>
                  <a:schemeClr val="tx1"/>
                </a:solidFill>
                <a:latin typeface="Calibri" pitchFamily="34" charset="0"/>
              </a:rPr>
              <a:t> Legates and Willmott (1990)</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Figure01_Malaria.jpg"/>
          <p:cNvPicPr>
            <a:picLocks noChangeAspect="1"/>
          </p:cNvPicPr>
          <p:nvPr/>
        </p:nvPicPr>
        <p:blipFill>
          <a:blip r:embed="rId3" cstate="print"/>
          <a:stretch>
            <a:fillRect/>
          </a:stretch>
        </p:blipFill>
        <p:spPr>
          <a:xfrm>
            <a:off x="155575" y="241300"/>
            <a:ext cx="3063875" cy="4148138"/>
          </a:xfrm>
          <a:prstGeom prst="rect">
            <a:avLst/>
          </a:prstGeom>
          <a:ln w="6350"/>
        </p:spPr>
        <p:style>
          <a:lnRef idx="2">
            <a:schemeClr val="dk1"/>
          </a:lnRef>
          <a:fillRef idx="1">
            <a:schemeClr val="lt1"/>
          </a:fillRef>
          <a:effectRef idx="0">
            <a:schemeClr val="dk1"/>
          </a:effectRef>
          <a:fontRef idx="minor">
            <a:schemeClr val="dk1"/>
          </a:fontRef>
        </p:style>
      </p:pic>
      <p:pic>
        <p:nvPicPr>
          <p:cNvPr id="20" name="Picture 19" descr="Figure01_Malaria.jpg"/>
          <p:cNvPicPr>
            <a:picLocks noChangeAspect="1"/>
          </p:cNvPicPr>
          <p:nvPr/>
        </p:nvPicPr>
        <p:blipFill>
          <a:blip r:embed="rId4" cstate="print"/>
          <a:stretch>
            <a:fillRect/>
          </a:stretch>
        </p:blipFill>
        <p:spPr>
          <a:xfrm>
            <a:off x="6778625" y="3352800"/>
            <a:ext cx="2286000" cy="3094038"/>
          </a:xfrm>
          <a:prstGeom prst="rect">
            <a:avLst/>
          </a:prstGeom>
          <a:ln w="6350"/>
        </p:spPr>
        <p:style>
          <a:lnRef idx="2">
            <a:schemeClr val="dk1"/>
          </a:lnRef>
          <a:fillRef idx="1">
            <a:schemeClr val="lt1"/>
          </a:fillRef>
          <a:effectRef idx="0">
            <a:schemeClr val="dk1"/>
          </a:effectRef>
          <a:fontRef idx="minor">
            <a:schemeClr val="dk1"/>
          </a:fontRef>
        </p:style>
      </p:pic>
      <p:pic>
        <p:nvPicPr>
          <p:cNvPr id="21" name="Picture 20" descr="Figure01_Malaria.jpg"/>
          <p:cNvPicPr>
            <a:picLocks noChangeAspect="1"/>
          </p:cNvPicPr>
          <p:nvPr/>
        </p:nvPicPr>
        <p:blipFill>
          <a:blip r:embed="rId5" cstate="print"/>
          <a:stretch>
            <a:fillRect/>
          </a:stretch>
        </p:blipFill>
        <p:spPr>
          <a:xfrm>
            <a:off x="4398963" y="3352800"/>
            <a:ext cx="2286000" cy="3094038"/>
          </a:xfrm>
          <a:prstGeom prst="rect">
            <a:avLst/>
          </a:prstGeom>
          <a:ln w="6350"/>
        </p:spPr>
        <p:style>
          <a:lnRef idx="2">
            <a:schemeClr val="dk1"/>
          </a:lnRef>
          <a:fillRef idx="1">
            <a:schemeClr val="lt1"/>
          </a:fillRef>
          <a:effectRef idx="0">
            <a:schemeClr val="dk1"/>
          </a:effectRef>
          <a:fontRef idx="minor">
            <a:schemeClr val="dk1"/>
          </a:fontRef>
        </p:style>
      </p:pic>
      <p:sp>
        <p:nvSpPr>
          <p:cNvPr id="2" name="Slide Number Placeholder 1"/>
          <p:cNvSpPr>
            <a:spLocks noGrp="1"/>
          </p:cNvSpPr>
          <p:nvPr>
            <p:ph type="sldNum" sz="quarter" idx="11"/>
          </p:nvPr>
        </p:nvSpPr>
        <p:spPr>
          <a:xfrm>
            <a:off x="0" y="6553200"/>
            <a:ext cx="800100" cy="304800"/>
          </a:xfrm>
        </p:spPr>
        <p:txBody>
          <a:bodyPr/>
          <a:lstStyle/>
          <a:p>
            <a:pPr>
              <a:defRPr/>
            </a:pPr>
            <a:fld id="{FD804935-20B1-445F-96F2-847DFEDD86B4}" type="slidenum">
              <a:rPr lang="en-US" b="0">
                <a:solidFill>
                  <a:schemeClr val="accent1">
                    <a:lumMod val="50000"/>
                  </a:schemeClr>
                </a:solidFill>
                <a:latin typeface="Candara" pitchFamily="34" charset="0"/>
              </a:rPr>
              <a:pPr>
                <a:defRPr/>
              </a:pPr>
              <a:t>11</a:t>
            </a:fld>
            <a:endParaRPr lang="en-US" b="0" dirty="0">
              <a:solidFill>
                <a:schemeClr val="accent1">
                  <a:lumMod val="50000"/>
                </a:schemeClr>
              </a:solidFill>
              <a:latin typeface="Candara" pitchFamily="34" charset="0"/>
            </a:endParaRPr>
          </a:p>
        </p:txBody>
      </p:sp>
      <p:sp>
        <p:nvSpPr>
          <p:cNvPr id="15" name="Rectangle 3"/>
          <p:cNvSpPr txBox="1">
            <a:spLocks noChangeArrowheads="1"/>
          </p:cNvSpPr>
          <p:nvPr/>
        </p:nvSpPr>
        <p:spPr bwMode="auto">
          <a:xfrm>
            <a:off x="5724150" y="1201510"/>
            <a:ext cx="3200400" cy="923925"/>
          </a:xfrm>
          <a:prstGeom prst="rect">
            <a:avLst/>
          </a:prstGeom>
          <a:solidFill>
            <a:srgbClr val="A10518"/>
          </a:solidFill>
          <a:ln>
            <a:noFill/>
            <a:headEnd/>
            <a:tailEnd/>
          </a:ln>
        </p:spPr>
        <p:style>
          <a:lnRef idx="2">
            <a:schemeClr val="dk1">
              <a:shade val="50000"/>
            </a:schemeClr>
          </a:lnRef>
          <a:fillRef idx="1">
            <a:schemeClr val="dk1"/>
          </a:fillRef>
          <a:effectRef idx="0">
            <a:schemeClr val="dk1"/>
          </a:effectRef>
          <a:fontRef idx="minor">
            <a:schemeClr val="lt1"/>
          </a:fontRef>
        </p:style>
        <p:txBody>
          <a:bodyPr>
            <a:spAutoFit/>
          </a:bodyPr>
          <a:lstStyle/>
          <a:p>
            <a:pPr algn="ctr">
              <a:spcBef>
                <a:spcPct val="20000"/>
              </a:spcBef>
              <a:defRPr/>
            </a:pPr>
            <a:r>
              <a:rPr lang="en-US" b="1" dirty="0">
                <a:solidFill>
                  <a:srgbClr val="D9D9D9"/>
                </a:solidFill>
                <a:latin typeface="Calibri" pitchFamily="34" charset="0"/>
              </a:rPr>
              <a:t>Beyond these physical factors, what else might help explain the distribution of malaria?</a:t>
            </a:r>
          </a:p>
        </p:txBody>
      </p:sp>
      <p:sp>
        <p:nvSpPr>
          <p:cNvPr id="16"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7"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9"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pic>
        <p:nvPicPr>
          <p:cNvPr id="22" name="Picture 21" descr="Figure01_Malaria.jpg"/>
          <p:cNvPicPr>
            <a:picLocks noChangeAspect="1"/>
          </p:cNvPicPr>
          <p:nvPr/>
        </p:nvPicPr>
        <p:blipFill>
          <a:blip r:embed="rId6" cstate="print"/>
          <a:stretch>
            <a:fillRect/>
          </a:stretch>
        </p:blipFill>
        <p:spPr>
          <a:xfrm>
            <a:off x="1998663" y="3352800"/>
            <a:ext cx="2286000" cy="3094038"/>
          </a:xfrm>
          <a:prstGeom prst="rect">
            <a:avLst/>
          </a:prstGeom>
          <a:ln w="6350"/>
        </p:spPr>
        <p:style>
          <a:lnRef idx="2">
            <a:schemeClr val="dk1"/>
          </a:lnRef>
          <a:fillRef idx="1">
            <a:schemeClr val="lt1"/>
          </a:fillRef>
          <a:effectRef idx="0">
            <a:schemeClr val="dk1"/>
          </a:effectRef>
          <a:fontRef idx="minor">
            <a:schemeClr val="dk1"/>
          </a:fontRef>
        </p:style>
      </p:pic>
      <p:sp>
        <p:nvSpPr>
          <p:cNvPr id="9" name="Text Box 2"/>
          <p:cNvSpPr txBox="1">
            <a:spLocks noChangeArrowheads="1"/>
          </p:cNvSpPr>
          <p:nvPr/>
        </p:nvSpPr>
        <p:spPr bwMode="auto">
          <a:xfrm>
            <a:off x="2672225" y="3021263"/>
            <a:ext cx="1046826" cy="369332"/>
          </a:xfrm>
          <a:prstGeom prst="rect">
            <a:avLst/>
          </a:prstGeom>
          <a:solidFill>
            <a:srgbClr val="FFFFCC"/>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eaLnBrk="0" hangingPunct="0">
              <a:spcBef>
                <a:spcPct val="50000"/>
              </a:spcBef>
              <a:defRPr/>
            </a:pPr>
            <a:r>
              <a:rPr lang="en-US" dirty="0">
                <a:solidFill>
                  <a:schemeClr val="tx1"/>
                </a:solidFill>
                <a:latin typeface="Calibri" pitchFamily="34" charset="0"/>
                <a:cs typeface="Arial" pitchFamily="34" charset="0"/>
              </a:rPr>
              <a:t>Elevation</a:t>
            </a:r>
          </a:p>
        </p:txBody>
      </p:sp>
      <p:sp>
        <p:nvSpPr>
          <p:cNvPr id="10" name="Text Box 2"/>
          <p:cNvSpPr txBox="1">
            <a:spLocks noChangeArrowheads="1"/>
          </p:cNvSpPr>
          <p:nvPr/>
        </p:nvSpPr>
        <p:spPr bwMode="auto">
          <a:xfrm>
            <a:off x="5143581" y="3021263"/>
            <a:ext cx="876138" cy="369332"/>
          </a:xfrm>
          <a:prstGeom prst="rect">
            <a:avLst/>
          </a:prstGeom>
          <a:solidFill>
            <a:srgbClr val="FFFFCC"/>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eaLnBrk="0" hangingPunct="0">
              <a:spcBef>
                <a:spcPct val="50000"/>
              </a:spcBef>
              <a:defRPr/>
            </a:pPr>
            <a:r>
              <a:rPr lang="en-US" dirty="0">
                <a:solidFill>
                  <a:schemeClr val="tx1"/>
                </a:solidFill>
                <a:latin typeface="Calibri" pitchFamily="34" charset="0"/>
                <a:cs typeface="Arial" pitchFamily="34" charset="0"/>
              </a:rPr>
              <a:t>Rainfall</a:t>
            </a:r>
          </a:p>
        </p:txBody>
      </p:sp>
      <p:sp>
        <p:nvSpPr>
          <p:cNvPr id="11" name="Text Box 2"/>
          <p:cNvSpPr txBox="1">
            <a:spLocks noChangeArrowheads="1"/>
          </p:cNvSpPr>
          <p:nvPr/>
        </p:nvSpPr>
        <p:spPr bwMode="auto">
          <a:xfrm>
            <a:off x="7271782" y="3021263"/>
            <a:ext cx="1388585" cy="369332"/>
          </a:xfrm>
          <a:prstGeom prst="rect">
            <a:avLst/>
          </a:prstGeom>
          <a:solidFill>
            <a:srgbClr val="FFFFCC"/>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eaLnBrk="0" hangingPunct="0">
              <a:spcBef>
                <a:spcPct val="50000"/>
              </a:spcBef>
              <a:defRPr/>
            </a:pPr>
            <a:r>
              <a:rPr lang="en-US" dirty="0">
                <a:solidFill>
                  <a:schemeClr val="tx1"/>
                </a:solidFill>
                <a:latin typeface="Calibri" pitchFamily="34" charset="0"/>
                <a:cs typeface="Arial" pitchFamily="34" charset="0"/>
              </a:rPr>
              <a:t>Temperature</a:t>
            </a:r>
          </a:p>
        </p:txBody>
      </p:sp>
      <p:sp>
        <p:nvSpPr>
          <p:cNvPr id="13" name="Rectangle 3"/>
          <p:cNvSpPr txBox="1">
            <a:spLocks noChangeArrowheads="1"/>
          </p:cNvSpPr>
          <p:nvPr/>
        </p:nvSpPr>
        <p:spPr bwMode="auto">
          <a:xfrm>
            <a:off x="3497263" y="971550"/>
            <a:ext cx="2073275" cy="1476375"/>
          </a:xfrm>
          <a:prstGeom prst="rect">
            <a:avLst/>
          </a:prstGeom>
          <a:solidFill>
            <a:srgbClr val="A10518"/>
          </a:solidFill>
          <a:ln>
            <a:noFill/>
            <a:headEnd/>
            <a:tailEnd/>
          </a:ln>
        </p:spPr>
        <p:style>
          <a:lnRef idx="2">
            <a:schemeClr val="dk1">
              <a:shade val="50000"/>
            </a:schemeClr>
          </a:lnRef>
          <a:fillRef idx="1">
            <a:schemeClr val="dk1"/>
          </a:fillRef>
          <a:effectRef idx="0">
            <a:schemeClr val="dk1"/>
          </a:effectRef>
          <a:fontRef idx="minor">
            <a:schemeClr val="lt1"/>
          </a:fontRef>
        </p:style>
        <p:txBody>
          <a:bodyPr>
            <a:spAutoFit/>
          </a:bodyPr>
          <a:lstStyle/>
          <a:p>
            <a:pPr algn="ctr">
              <a:spcBef>
                <a:spcPct val="20000"/>
              </a:spcBef>
              <a:defRPr/>
            </a:pPr>
            <a:r>
              <a:rPr lang="en-US" b="1" dirty="0">
                <a:solidFill>
                  <a:schemeClr val="bg1">
                    <a:lumMod val="85000"/>
                  </a:schemeClr>
                </a:solidFill>
                <a:latin typeface="Calibri" pitchFamily="34" charset="0"/>
              </a:rPr>
              <a:t>Which of these three factors seems to be the most closely related to malaria?</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12108_lores.jpg"/>
          <p:cNvPicPr>
            <a:picLocks noChangeAspect="1"/>
          </p:cNvPicPr>
          <p:nvPr/>
        </p:nvPicPr>
        <p:blipFill>
          <a:blip r:embed="rId3" cstate="print"/>
          <a:stretch>
            <a:fillRect/>
          </a:stretch>
        </p:blipFill>
        <p:spPr>
          <a:xfrm>
            <a:off x="232235" y="3006545"/>
            <a:ext cx="4151178" cy="3291291"/>
          </a:xfrm>
          <a:prstGeom prst="rect">
            <a:avLst/>
          </a:prstGeom>
        </p:spPr>
        <p:style>
          <a:lnRef idx="2">
            <a:schemeClr val="dk1"/>
          </a:lnRef>
          <a:fillRef idx="1">
            <a:schemeClr val="lt1"/>
          </a:fillRef>
          <a:effectRef idx="0">
            <a:schemeClr val="dk1"/>
          </a:effectRef>
          <a:fontRef idx="minor">
            <a:schemeClr val="dk1"/>
          </a:fontRef>
        </p:style>
      </p:pic>
      <p:sp>
        <p:nvSpPr>
          <p:cNvPr id="11" name="Text Box 8"/>
          <p:cNvSpPr txBox="1">
            <a:spLocks noChangeArrowheads="1"/>
          </p:cNvSpPr>
          <p:nvPr/>
        </p:nvSpPr>
        <p:spPr bwMode="auto">
          <a:xfrm>
            <a:off x="3266231" y="980835"/>
            <a:ext cx="5491914" cy="3216265"/>
          </a:xfrm>
          <a:prstGeom prst="rect">
            <a:avLst/>
          </a:prstGeom>
          <a:solidFill>
            <a:srgbClr val="D8E2EB"/>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a:spcBef>
                <a:spcPts val="600"/>
              </a:spcBef>
              <a:defRPr/>
            </a:pPr>
            <a:r>
              <a:rPr lang="en-US" sz="2200" dirty="0">
                <a:solidFill>
                  <a:schemeClr val="tx1"/>
                </a:solidFill>
                <a:latin typeface="Calibri" pitchFamily="34" charset="0"/>
                <a:cs typeface="Arial" pitchFamily="34" charset="0"/>
              </a:rPr>
              <a:t>Traditionally, health geographers have referred to their sub-discipline as </a:t>
            </a:r>
            <a:r>
              <a:rPr lang="en-US" sz="2200" dirty="0" smtClean="0">
                <a:solidFill>
                  <a:schemeClr val="tx1"/>
                </a:solidFill>
                <a:latin typeface="Calibri" pitchFamily="34" charset="0"/>
                <a:cs typeface="Arial" pitchFamily="34" charset="0"/>
              </a:rPr>
              <a:t>“</a:t>
            </a:r>
            <a:r>
              <a:rPr lang="en-US" sz="2200" b="1" dirty="0" smtClean="0">
                <a:solidFill>
                  <a:schemeClr val="tx1"/>
                </a:solidFill>
                <a:latin typeface="Calibri" pitchFamily="34" charset="0"/>
                <a:cs typeface="Arial" pitchFamily="34" charset="0"/>
              </a:rPr>
              <a:t>medical </a:t>
            </a:r>
            <a:r>
              <a:rPr lang="en-US" sz="2200" b="1" dirty="0">
                <a:solidFill>
                  <a:schemeClr val="tx1"/>
                </a:solidFill>
                <a:latin typeface="Calibri" pitchFamily="34" charset="0"/>
                <a:cs typeface="Arial" pitchFamily="34" charset="0"/>
              </a:rPr>
              <a:t>geography</a:t>
            </a:r>
            <a:r>
              <a:rPr lang="en-US" sz="2200" dirty="0" smtClean="0">
                <a:solidFill>
                  <a:schemeClr val="tx1"/>
                </a:solidFill>
                <a:latin typeface="Calibri" pitchFamily="34" charset="0"/>
                <a:cs typeface="Arial" pitchFamily="34" charset="0"/>
              </a:rPr>
              <a:t>.” </a:t>
            </a:r>
            <a:r>
              <a:rPr lang="en-US" sz="2200" dirty="0">
                <a:solidFill>
                  <a:schemeClr val="tx1"/>
                </a:solidFill>
                <a:latin typeface="Calibri" pitchFamily="34" charset="0"/>
                <a:cs typeface="Arial" pitchFamily="34" charset="0"/>
              </a:rPr>
              <a:t>Recently, a group of critical scholars </a:t>
            </a:r>
            <a:r>
              <a:rPr lang="en-US" sz="2200" dirty="0" smtClean="0">
                <a:solidFill>
                  <a:schemeClr val="tx1"/>
                </a:solidFill>
                <a:latin typeface="Calibri" pitchFamily="34" charset="0"/>
                <a:cs typeface="Arial" pitchFamily="34" charset="0"/>
              </a:rPr>
              <a:t>has </a:t>
            </a:r>
            <a:r>
              <a:rPr lang="en-US" sz="2200" dirty="0">
                <a:solidFill>
                  <a:schemeClr val="tx1"/>
                </a:solidFill>
                <a:latin typeface="Calibri" pitchFamily="34" charset="0"/>
                <a:cs typeface="Arial" pitchFamily="34" charset="0"/>
              </a:rPr>
              <a:t>argued that this term emphasizes biomedical approaches to health over others</a:t>
            </a:r>
            <a:r>
              <a:rPr lang="en-US" sz="2200" dirty="0" smtClean="0">
                <a:solidFill>
                  <a:schemeClr val="tx1"/>
                </a:solidFill>
                <a:latin typeface="Calibri" pitchFamily="34" charset="0"/>
                <a:cs typeface="Arial" pitchFamily="34" charset="0"/>
              </a:rPr>
              <a:t>.</a:t>
            </a:r>
          </a:p>
          <a:p>
            <a:pPr algn="ctr">
              <a:spcBef>
                <a:spcPts val="600"/>
              </a:spcBef>
              <a:defRPr/>
            </a:pPr>
            <a:r>
              <a:rPr lang="en-US" sz="2200" dirty="0" smtClean="0">
                <a:solidFill>
                  <a:schemeClr val="tx1"/>
                </a:solidFill>
                <a:latin typeface="Calibri" pitchFamily="34" charset="0"/>
                <a:cs typeface="Calibri" pitchFamily="34" charset="0"/>
              </a:rPr>
              <a:t>Today, many health geographers use the term “</a:t>
            </a:r>
            <a:r>
              <a:rPr lang="en-US" sz="2200" b="1" dirty="0" smtClean="0">
                <a:solidFill>
                  <a:schemeClr val="tx1"/>
                </a:solidFill>
                <a:latin typeface="Calibri" pitchFamily="34" charset="0"/>
                <a:cs typeface="Calibri" pitchFamily="34" charset="0"/>
              </a:rPr>
              <a:t>health geography</a:t>
            </a:r>
            <a:r>
              <a:rPr lang="en-US" sz="2200" dirty="0" smtClean="0">
                <a:solidFill>
                  <a:schemeClr val="tx1"/>
                </a:solidFill>
                <a:latin typeface="Calibri" pitchFamily="34" charset="0"/>
                <a:cs typeface="Calibri" pitchFamily="34" charset="0"/>
              </a:rPr>
              <a:t>”</a:t>
            </a:r>
            <a:r>
              <a:rPr lang="en-US" sz="2200" b="1" dirty="0" smtClean="0">
                <a:solidFill>
                  <a:schemeClr val="tx1"/>
                </a:solidFill>
                <a:latin typeface="Calibri" pitchFamily="34" charset="0"/>
                <a:cs typeface="Calibri" pitchFamily="34" charset="0"/>
              </a:rPr>
              <a:t> </a:t>
            </a:r>
            <a:r>
              <a:rPr lang="en-US" sz="2200" dirty="0" smtClean="0">
                <a:solidFill>
                  <a:schemeClr val="tx1"/>
                </a:solidFill>
                <a:latin typeface="Calibri" pitchFamily="34" charset="0"/>
                <a:cs typeface="Calibri" pitchFamily="34" charset="0"/>
              </a:rPr>
              <a:t>for their sub-discipline, in recognition of its emphasis on social as well as biomedical aspects of health.</a:t>
            </a:r>
          </a:p>
        </p:txBody>
      </p:sp>
      <p:sp>
        <p:nvSpPr>
          <p:cNvPr id="8" name="Slide Number Placeholder 1"/>
          <p:cNvSpPr>
            <a:spLocks noGrp="1"/>
          </p:cNvSpPr>
          <p:nvPr>
            <p:ph type="sldNum" sz="quarter" idx="11"/>
          </p:nvPr>
        </p:nvSpPr>
        <p:spPr>
          <a:xfrm>
            <a:off x="0" y="6553200"/>
            <a:ext cx="800100" cy="304800"/>
          </a:xfrm>
        </p:spPr>
        <p:txBody>
          <a:bodyPr/>
          <a:lstStyle/>
          <a:p>
            <a:pPr>
              <a:defRPr/>
            </a:pPr>
            <a:fld id="{BD08464D-821C-4ADA-87A9-0F74B791CC8E}" type="slidenum">
              <a:rPr lang="en-US" b="0">
                <a:solidFill>
                  <a:schemeClr val="accent1">
                    <a:lumMod val="50000"/>
                  </a:schemeClr>
                </a:solidFill>
                <a:latin typeface="Candara" pitchFamily="34" charset="0"/>
              </a:rPr>
              <a:pPr>
                <a:defRPr/>
              </a:pPr>
              <a:t>12</a:t>
            </a:fld>
            <a:endParaRPr lang="en-US" b="0" dirty="0">
              <a:solidFill>
                <a:schemeClr val="accent1">
                  <a:lumMod val="50000"/>
                </a:schemeClr>
              </a:solidFill>
              <a:latin typeface="Candara" pitchFamily="34" charset="0"/>
            </a:endParaRPr>
          </a:p>
        </p:txBody>
      </p:sp>
      <p:sp>
        <p:nvSpPr>
          <p:cNvPr id="9"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0"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2"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3" name="Text Box 2"/>
          <p:cNvSpPr txBox="1">
            <a:spLocks noChangeArrowheads="1"/>
          </p:cNvSpPr>
          <p:nvPr/>
        </p:nvSpPr>
        <p:spPr bwMode="auto">
          <a:xfrm>
            <a:off x="2152650" y="279400"/>
            <a:ext cx="4816475" cy="476250"/>
          </a:xfrm>
          <a:prstGeom prst="rect">
            <a:avLst/>
          </a:prstGeom>
          <a:solidFill>
            <a:srgbClr val="003455"/>
          </a:solidFill>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pPr algn="ctr" eaLnBrk="0" fontAlgn="auto" hangingPunct="0">
              <a:spcBef>
                <a:spcPts val="0"/>
              </a:spcBef>
              <a:spcAft>
                <a:spcPts val="0"/>
              </a:spcAft>
              <a:defRPr/>
            </a:pPr>
            <a:r>
              <a:rPr lang="en-US" sz="2400" dirty="0">
                <a:latin typeface="Trebuchet MS" pitchFamily="34" charset="0"/>
              </a:rPr>
              <a:t>Approaches to Health Geography</a:t>
            </a:r>
          </a:p>
        </p:txBody>
      </p:sp>
      <p:sp>
        <p:nvSpPr>
          <p:cNvPr id="15" name="TextBox 14"/>
          <p:cNvSpPr txBox="1"/>
          <p:nvPr/>
        </p:nvSpPr>
        <p:spPr>
          <a:xfrm>
            <a:off x="117020" y="6262806"/>
            <a:ext cx="2828980" cy="276999"/>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a:spAutoFit/>
          </a:bodyPr>
          <a:lstStyle/>
          <a:p>
            <a:pPr algn="r">
              <a:defRPr/>
            </a:pPr>
            <a:r>
              <a:rPr lang="en-US" sz="1200" dirty="0" smtClean="0">
                <a:solidFill>
                  <a:schemeClr val="accent2">
                    <a:lumMod val="10000"/>
                  </a:schemeClr>
                </a:solidFill>
                <a:latin typeface="Calibri" pitchFamily="34" charset="0"/>
              </a:rPr>
              <a:t>Source: Centers for Disease Control (1980)</a:t>
            </a:r>
          </a:p>
        </p:txBody>
      </p:sp>
      <p:sp>
        <p:nvSpPr>
          <p:cNvPr id="16" name="Rectangle 3"/>
          <p:cNvSpPr txBox="1">
            <a:spLocks noChangeArrowheads="1"/>
          </p:cNvSpPr>
          <p:nvPr/>
        </p:nvSpPr>
        <p:spPr bwMode="auto">
          <a:xfrm>
            <a:off x="4111140" y="4926795"/>
            <a:ext cx="4301360" cy="1200329"/>
          </a:xfrm>
          <a:prstGeom prst="rect">
            <a:avLst/>
          </a:prstGeom>
          <a:solidFill>
            <a:srgbClr val="FFFFCC"/>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a:spcBef>
                <a:spcPct val="20000"/>
              </a:spcBef>
              <a:defRPr/>
            </a:pPr>
            <a:r>
              <a:rPr lang="en-US" dirty="0" smtClean="0">
                <a:solidFill>
                  <a:schemeClr val="tx1"/>
                </a:solidFill>
                <a:latin typeface="Calibri" pitchFamily="34" charset="0"/>
              </a:rPr>
              <a:t>These doctors are conducting research at the Enteric Bacteriology Unit at the Communicable Disease Center (now known as the Centers for Disease Control).</a:t>
            </a:r>
            <a:endParaRPr lang="en-US" dirty="0">
              <a:solidFill>
                <a:schemeClr val="tx1"/>
              </a:solidFill>
              <a:latin typeface="Calibri" pitchFamily="34"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8"/>
          <p:cNvSpPr txBox="1">
            <a:spLocks noChangeArrowheads="1"/>
          </p:cNvSpPr>
          <p:nvPr/>
        </p:nvSpPr>
        <p:spPr bwMode="auto">
          <a:xfrm>
            <a:off x="1940816" y="1258773"/>
            <a:ext cx="5262368" cy="2015936"/>
          </a:xfrm>
          <a:prstGeom prst="rect">
            <a:avLst/>
          </a:prstGeom>
          <a:solidFill>
            <a:srgbClr val="D8E2EB"/>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a:spcBef>
                <a:spcPts val="600"/>
              </a:spcBef>
              <a:defRPr/>
            </a:pPr>
            <a:r>
              <a:rPr lang="en-US" sz="2200" dirty="0">
                <a:solidFill>
                  <a:schemeClr val="tx1"/>
                </a:solidFill>
                <a:latin typeface="Calibri" pitchFamily="34" charset="0"/>
                <a:cs typeface="Arial" pitchFamily="34" charset="0"/>
              </a:rPr>
              <a:t>We can recognize three broad </a:t>
            </a:r>
            <a:r>
              <a:rPr lang="en-US" sz="2200" dirty="0" smtClean="0">
                <a:solidFill>
                  <a:schemeClr val="tx1"/>
                </a:solidFill>
                <a:latin typeface="Calibri" pitchFamily="34" charset="0"/>
                <a:cs typeface="Arial" pitchFamily="34" charset="0"/>
              </a:rPr>
              <a:t>approaches to studying the geography of health:</a:t>
            </a:r>
            <a:endParaRPr lang="en-US" sz="2200" dirty="0">
              <a:solidFill>
                <a:schemeClr val="tx1"/>
              </a:solidFill>
              <a:latin typeface="Calibri" pitchFamily="34" charset="0"/>
              <a:cs typeface="Arial" pitchFamily="34" charset="0"/>
            </a:endParaRPr>
          </a:p>
          <a:p>
            <a:pPr marL="457200" indent="-457200">
              <a:spcBef>
                <a:spcPts val="600"/>
              </a:spcBef>
              <a:buFontTx/>
              <a:buAutoNum type="arabicParenR"/>
              <a:defRPr/>
            </a:pPr>
            <a:r>
              <a:rPr lang="en-US" sz="2200" b="1" dirty="0">
                <a:solidFill>
                  <a:schemeClr val="tx1"/>
                </a:solidFill>
                <a:latin typeface="Calibri" pitchFamily="34" charset="0"/>
                <a:cs typeface="Arial" pitchFamily="34" charset="0"/>
              </a:rPr>
              <a:t>ecological approaches</a:t>
            </a:r>
          </a:p>
          <a:p>
            <a:pPr marL="457200" indent="-457200">
              <a:spcBef>
                <a:spcPts val="600"/>
              </a:spcBef>
              <a:buFontTx/>
              <a:buAutoNum type="arabicParenR"/>
              <a:defRPr/>
            </a:pPr>
            <a:r>
              <a:rPr lang="en-US" sz="2200" b="1" dirty="0">
                <a:solidFill>
                  <a:schemeClr val="tx1"/>
                </a:solidFill>
                <a:latin typeface="Calibri" pitchFamily="34" charset="0"/>
                <a:cs typeface="Arial" pitchFamily="34" charset="0"/>
              </a:rPr>
              <a:t>social approaches </a:t>
            </a:r>
          </a:p>
          <a:p>
            <a:pPr marL="457200" indent="-457200">
              <a:spcBef>
                <a:spcPts val="600"/>
              </a:spcBef>
              <a:buFontTx/>
              <a:buAutoNum type="arabicParenR"/>
              <a:defRPr/>
            </a:pPr>
            <a:r>
              <a:rPr lang="en-US" sz="2200" b="1" dirty="0">
                <a:solidFill>
                  <a:schemeClr val="tx1"/>
                </a:solidFill>
                <a:latin typeface="Calibri" pitchFamily="34" charset="0"/>
                <a:cs typeface="Arial" pitchFamily="34" charset="0"/>
              </a:rPr>
              <a:t>spatial approaches </a:t>
            </a:r>
          </a:p>
        </p:txBody>
      </p:sp>
      <p:sp>
        <p:nvSpPr>
          <p:cNvPr id="8" name="Slide Number Placeholder 1"/>
          <p:cNvSpPr>
            <a:spLocks noGrp="1"/>
          </p:cNvSpPr>
          <p:nvPr>
            <p:ph type="sldNum" sz="quarter" idx="11"/>
          </p:nvPr>
        </p:nvSpPr>
        <p:spPr>
          <a:xfrm>
            <a:off x="0" y="6553200"/>
            <a:ext cx="800100" cy="304800"/>
          </a:xfrm>
        </p:spPr>
        <p:txBody>
          <a:bodyPr/>
          <a:lstStyle/>
          <a:p>
            <a:pPr>
              <a:defRPr/>
            </a:pPr>
            <a:fld id="{AF7151B7-C2FB-4AE3-92E4-8C8B3386A8BA}" type="slidenum">
              <a:rPr lang="en-US" b="0">
                <a:solidFill>
                  <a:schemeClr val="accent1">
                    <a:lumMod val="50000"/>
                  </a:schemeClr>
                </a:solidFill>
                <a:latin typeface="Candara" pitchFamily="34" charset="0"/>
              </a:rPr>
              <a:pPr>
                <a:defRPr/>
              </a:pPr>
              <a:t>13</a:t>
            </a:fld>
            <a:endParaRPr lang="en-US" b="0" dirty="0">
              <a:solidFill>
                <a:schemeClr val="accent1">
                  <a:lumMod val="50000"/>
                </a:schemeClr>
              </a:solidFill>
              <a:latin typeface="Candara" pitchFamily="34" charset="0"/>
            </a:endParaRPr>
          </a:p>
        </p:txBody>
      </p:sp>
      <p:sp>
        <p:nvSpPr>
          <p:cNvPr id="9"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0"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2"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8" descr="Chapter02_Fig02_04.jpg"/>
          <p:cNvPicPr>
            <a:picLocks noChangeAspect="1"/>
          </p:cNvPicPr>
          <p:nvPr/>
        </p:nvPicPr>
        <p:blipFill>
          <a:blip r:embed="rId3" cstate="print"/>
          <a:srcRect/>
          <a:stretch>
            <a:fillRect/>
          </a:stretch>
        </p:blipFill>
        <p:spPr bwMode="auto">
          <a:xfrm>
            <a:off x="2190750" y="241300"/>
            <a:ext cx="6834188" cy="6072188"/>
          </a:xfrm>
          <a:prstGeom prst="rect">
            <a:avLst/>
          </a:prstGeom>
          <a:noFill/>
          <a:ln w="9525">
            <a:noFill/>
            <a:miter lim="800000"/>
            <a:headEnd/>
            <a:tailEnd/>
          </a:ln>
        </p:spPr>
      </p:pic>
      <p:sp>
        <p:nvSpPr>
          <p:cNvPr id="12" name="Text Box 2"/>
          <p:cNvSpPr txBox="1">
            <a:spLocks noChangeArrowheads="1"/>
          </p:cNvSpPr>
          <p:nvPr/>
        </p:nvSpPr>
        <p:spPr bwMode="auto">
          <a:xfrm>
            <a:off x="1384300" y="279400"/>
            <a:ext cx="3260725" cy="461963"/>
          </a:xfrm>
          <a:prstGeom prst="rect">
            <a:avLst/>
          </a:prstGeom>
          <a:solidFill>
            <a:srgbClr val="003455"/>
          </a:solidFill>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pPr algn="ctr" eaLnBrk="0" fontAlgn="auto" hangingPunct="0">
              <a:spcBef>
                <a:spcPts val="0"/>
              </a:spcBef>
              <a:spcAft>
                <a:spcPts val="0"/>
              </a:spcAft>
              <a:defRPr/>
            </a:pPr>
            <a:r>
              <a:rPr lang="en-US" sz="2400" dirty="0">
                <a:latin typeface="Trebuchet MS" pitchFamily="34" charset="0"/>
              </a:rPr>
              <a:t>Ecological Approaches</a:t>
            </a:r>
          </a:p>
        </p:txBody>
      </p:sp>
      <p:sp>
        <p:nvSpPr>
          <p:cNvPr id="14"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5"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6"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7" name="Slide Number Placeholder 1"/>
          <p:cNvSpPr>
            <a:spLocks noGrp="1"/>
          </p:cNvSpPr>
          <p:nvPr>
            <p:ph type="sldNum" sz="quarter" idx="11"/>
          </p:nvPr>
        </p:nvSpPr>
        <p:spPr>
          <a:xfrm>
            <a:off x="0" y="6553200"/>
            <a:ext cx="800100" cy="304800"/>
          </a:xfrm>
        </p:spPr>
        <p:txBody>
          <a:bodyPr/>
          <a:lstStyle/>
          <a:p>
            <a:pPr>
              <a:defRPr/>
            </a:pPr>
            <a:fld id="{4328CD0A-3D08-4831-B85C-3938068E976F}" type="slidenum">
              <a:rPr lang="en-US" b="0">
                <a:solidFill>
                  <a:schemeClr val="accent1">
                    <a:lumMod val="50000"/>
                  </a:schemeClr>
                </a:solidFill>
                <a:latin typeface="Candara" pitchFamily="34" charset="0"/>
              </a:rPr>
              <a:pPr>
                <a:defRPr/>
              </a:pPr>
              <a:t>14</a:t>
            </a:fld>
            <a:endParaRPr lang="en-US" b="0" dirty="0">
              <a:solidFill>
                <a:schemeClr val="accent1">
                  <a:lumMod val="50000"/>
                </a:schemeClr>
              </a:solidFill>
              <a:latin typeface="Candara" pitchFamily="34" charset="0"/>
            </a:endParaRPr>
          </a:p>
        </p:txBody>
      </p:sp>
      <p:sp>
        <p:nvSpPr>
          <p:cNvPr id="9" name="Rectangle 3"/>
          <p:cNvSpPr txBox="1">
            <a:spLocks noChangeArrowheads="1"/>
          </p:cNvSpPr>
          <p:nvPr/>
        </p:nvSpPr>
        <p:spPr bwMode="auto">
          <a:xfrm>
            <a:off x="193830" y="4862825"/>
            <a:ext cx="4416574" cy="1446550"/>
          </a:xfrm>
          <a:prstGeom prst="rect">
            <a:avLst/>
          </a:prstGeom>
          <a:solidFill>
            <a:schemeClr val="accent2"/>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a:spcBef>
                <a:spcPct val="20000"/>
              </a:spcBef>
              <a:defRPr/>
            </a:pPr>
            <a:r>
              <a:rPr lang="en-US" sz="2200" b="1" dirty="0">
                <a:solidFill>
                  <a:schemeClr val="tx1"/>
                </a:solidFill>
                <a:latin typeface="Calibri" pitchFamily="34" charset="0"/>
              </a:rPr>
              <a:t>Ecological approaches </a:t>
            </a:r>
            <a:r>
              <a:rPr lang="en-US" sz="2200" dirty="0">
                <a:solidFill>
                  <a:schemeClr val="tx1"/>
                </a:solidFill>
                <a:latin typeface="Calibri" pitchFamily="34" charset="0"/>
              </a:rPr>
              <a:t>focus on humans as biological entities, recognizing that people are part </a:t>
            </a:r>
            <a:r>
              <a:rPr lang="en-US" sz="2200" dirty="0" smtClean="0">
                <a:solidFill>
                  <a:schemeClr val="tx1"/>
                </a:solidFill>
                <a:latin typeface="Calibri" pitchFamily="34" charset="0"/>
              </a:rPr>
              <a:t>of interdependent </a:t>
            </a:r>
            <a:r>
              <a:rPr lang="en-US" sz="2200" dirty="0">
                <a:solidFill>
                  <a:schemeClr val="tx1"/>
                </a:solidFill>
                <a:latin typeface="Calibri" pitchFamily="34" charset="0"/>
              </a:rPr>
              <a:t>ecological systems.</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5"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6"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7" name="Slide Number Placeholder 1"/>
          <p:cNvSpPr>
            <a:spLocks noGrp="1"/>
          </p:cNvSpPr>
          <p:nvPr>
            <p:ph type="sldNum" sz="quarter" idx="11"/>
          </p:nvPr>
        </p:nvSpPr>
        <p:spPr>
          <a:xfrm>
            <a:off x="0" y="6553200"/>
            <a:ext cx="800100" cy="304800"/>
          </a:xfrm>
        </p:spPr>
        <p:txBody>
          <a:bodyPr/>
          <a:lstStyle/>
          <a:p>
            <a:pPr>
              <a:defRPr/>
            </a:pPr>
            <a:fld id="{4C35F943-75D4-46C7-842B-AA020F9C9ACD}" type="slidenum">
              <a:rPr lang="en-US" b="0">
                <a:solidFill>
                  <a:schemeClr val="accent1">
                    <a:lumMod val="50000"/>
                  </a:schemeClr>
                </a:solidFill>
                <a:latin typeface="Candara" pitchFamily="34" charset="0"/>
              </a:rPr>
              <a:pPr>
                <a:defRPr/>
              </a:pPr>
              <a:t>15</a:t>
            </a:fld>
            <a:endParaRPr lang="en-US" b="0" dirty="0">
              <a:solidFill>
                <a:schemeClr val="accent1">
                  <a:lumMod val="50000"/>
                </a:schemeClr>
              </a:solidFill>
              <a:latin typeface="Candara" pitchFamily="34" charset="0"/>
            </a:endParaRPr>
          </a:p>
        </p:txBody>
      </p:sp>
      <p:pic>
        <p:nvPicPr>
          <p:cNvPr id="18442" name="Picture 10" descr="CRPJA"/>
          <p:cNvPicPr>
            <a:picLocks noChangeAspect="1" noChangeArrowheads="1"/>
          </p:cNvPicPr>
          <p:nvPr/>
        </p:nvPicPr>
        <p:blipFill>
          <a:blip r:embed="rId3" cstate="print"/>
          <a:srcRect/>
          <a:stretch>
            <a:fillRect/>
          </a:stretch>
        </p:blipFill>
        <p:spPr bwMode="auto">
          <a:xfrm>
            <a:off x="347450" y="433410"/>
            <a:ext cx="3813175" cy="5722938"/>
          </a:xfrm>
          <a:prstGeom prst="rect">
            <a:avLst/>
          </a:prstGeom>
        </p:spPr>
        <p:style>
          <a:lnRef idx="2">
            <a:schemeClr val="dk1"/>
          </a:lnRef>
          <a:fillRef idx="1">
            <a:schemeClr val="lt1"/>
          </a:fillRef>
          <a:effectRef idx="0">
            <a:schemeClr val="dk1"/>
          </a:effectRef>
          <a:fontRef idx="minor">
            <a:schemeClr val="dk1"/>
          </a:fontRef>
        </p:style>
      </p:pic>
      <p:sp>
        <p:nvSpPr>
          <p:cNvPr id="12" name="Text Box 2"/>
          <p:cNvSpPr txBox="1">
            <a:spLocks noChangeArrowheads="1"/>
          </p:cNvSpPr>
          <p:nvPr/>
        </p:nvSpPr>
        <p:spPr bwMode="auto">
          <a:xfrm>
            <a:off x="3245836" y="279790"/>
            <a:ext cx="2652329" cy="461665"/>
          </a:xfrm>
          <a:prstGeom prst="rect">
            <a:avLst/>
          </a:prstGeom>
          <a:solidFill>
            <a:srgbClr val="003455"/>
          </a:solidFill>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pPr algn="ctr" eaLnBrk="0" fontAlgn="auto" hangingPunct="0">
              <a:spcBef>
                <a:spcPts val="0"/>
              </a:spcBef>
              <a:spcAft>
                <a:spcPts val="0"/>
              </a:spcAft>
              <a:defRPr/>
            </a:pPr>
            <a:r>
              <a:rPr lang="en-US" sz="2400" dirty="0">
                <a:latin typeface="Trebuchet MS" pitchFamily="34" charset="0"/>
              </a:rPr>
              <a:t>Social Approaches</a:t>
            </a:r>
          </a:p>
        </p:txBody>
      </p:sp>
      <p:sp>
        <p:nvSpPr>
          <p:cNvPr id="9" name="Rectangle 3"/>
          <p:cNvSpPr txBox="1">
            <a:spLocks noChangeArrowheads="1"/>
          </p:cNvSpPr>
          <p:nvPr/>
        </p:nvSpPr>
        <p:spPr bwMode="auto">
          <a:xfrm>
            <a:off x="4456785" y="1739180"/>
            <a:ext cx="4339765" cy="1446550"/>
          </a:xfrm>
          <a:prstGeom prst="rect">
            <a:avLst/>
          </a:prstGeom>
          <a:solidFill>
            <a:schemeClr val="accent2"/>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a:spcBef>
                <a:spcPct val="50000"/>
              </a:spcBef>
              <a:defRPr/>
            </a:pPr>
            <a:r>
              <a:rPr lang="en-US" sz="2200" b="1" dirty="0">
                <a:solidFill>
                  <a:schemeClr val="tx1"/>
                </a:solidFill>
                <a:latin typeface="Calibri" pitchFamily="34" charset="0"/>
                <a:cs typeface="Arial" pitchFamily="34" charset="0"/>
              </a:rPr>
              <a:t>Social approaches </a:t>
            </a:r>
            <a:r>
              <a:rPr lang="en-US" sz="2200" dirty="0">
                <a:solidFill>
                  <a:schemeClr val="tx1"/>
                </a:solidFill>
                <a:latin typeface="Calibri" pitchFamily="34" charset="0"/>
                <a:cs typeface="Arial" pitchFamily="34" charset="0"/>
              </a:rPr>
              <a:t>consider the ways in which human health and well-being are influenced by social, rather than biological, factors.</a:t>
            </a:r>
          </a:p>
        </p:txBody>
      </p:sp>
      <p:sp>
        <p:nvSpPr>
          <p:cNvPr id="10" name="TextBox 9"/>
          <p:cNvSpPr txBox="1"/>
          <p:nvPr/>
        </p:nvSpPr>
        <p:spPr>
          <a:xfrm>
            <a:off x="385855" y="6155755"/>
            <a:ext cx="3110805" cy="276999"/>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a:spAutoFit/>
          </a:bodyPr>
          <a:lstStyle/>
          <a:p>
            <a:pPr>
              <a:spcBef>
                <a:spcPct val="20000"/>
              </a:spcBef>
              <a:defRPr/>
            </a:pPr>
            <a:r>
              <a:rPr lang="en-US" sz="1200" dirty="0" smtClean="0">
                <a:solidFill>
                  <a:schemeClr val="tx1"/>
                </a:solidFill>
                <a:latin typeface="Calibri" pitchFamily="34" charset="0"/>
              </a:rPr>
              <a:t>Photo by Peter Anthamatten</a:t>
            </a:r>
            <a:endParaRPr lang="en-US" sz="1200" dirty="0">
              <a:solidFill>
                <a:schemeClr val="tx1"/>
              </a:solidFill>
              <a:latin typeface="Calibri" pitchFamily="34"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2"/>
          <p:cNvSpPr txBox="1">
            <a:spLocks noChangeArrowheads="1"/>
          </p:cNvSpPr>
          <p:nvPr/>
        </p:nvSpPr>
        <p:spPr bwMode="auto">
          <a:xfrm>
            <a:off x="3176907" y="279400"/>
            <a:ext cx="2790186" cy="461665"/>
          </a:xfrm>
          <a:prstGeom prst="rect">
            <a:avLst/>
          </a:prstGeom>
          <a:solidFill>
            <a:srgbClr val="003455"/>
          </a:solidFill>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pPr algn="ctr" eaLnBrk="0" fontAlgn="auto" hangingPunct="0">
              <a:spcBef>
                <a:spcPts val="0"/>
              </a:spcBef>
              <a:spcAft>
                <a:spcPts val="0"/>
              </a:spcAft>
              <a:defRPr/>
            </a:pPr>
            <a:r>
              <a:rPr lang="en-US" sz="2400" dirty="0">
                <a:latin typeface="Trebuchet MS" pitchFamily="34" charset="0"/>
              </a:rPr>
              <a:t>Spatial Approaches</a:t>
            </a:r>
          </a:p>
        </p:txBody>
      </p:sp>
      <p:sp>
        <p:nvSpPr>
          <p:cNvPr id="14"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5"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6"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7" name="Slide Number Placeholder 1"/>
          <p:cNvSpPr>
            <a:spLocks noGrp="1"/>
          </p:cNvSpPr>
          <p:nvPr>
            <p:ph type="sldNum" sz="quarter" idx="11"/>
          </p:nvPr>
        </p:nvSpPr>
        <p:spPr>
          <a:xfrm>
            <a:off x="0" y="6553200"/>
            <a:ext cx="800100" cy="304800"/>
          </a:xfrm>
        </p:spPr>
        <p:txBody>
          <a:bodyPr/>
          <a:lstStyle/>
          <a:p>
            <a:pPr>
              <a:defRPr/>
            </a:pPr>
            <a:fld id="{FA35E344-8ECF-46AD-A0AD-CFA334941E89}" type="slidenum">
              <a:rPr lang="en-US" b="0">
                <a:solidFill>
                  <a:schemeClr val="accent1">
                    <a:lumMod val="50000"/>
                  </a:schemeClr>
                </a:solidFill>
                <a:latin typeface="Candara" pitchFamily="34" charset="0"/>
              </a:rPr>
              <a:pPr>
                <a:defRPr/>
              </a:pPr>
              <a:t>16</a:t>
            </a:fld>
            <a:endParaRPr lang="en-US" b="0" dirty="0">
              <a:solidFill>
                <a:schemeClr val="accent1">
                  <a:lumMod val="50000"/>
                </a:schemeClr>
              </a:solidFill>
              <a:latin typeface="Candara" pitchFamily="34" charset="0"/>
            </a:endParaRPr>
          </a:p>
        </p:txBody>
      </p:sp>
      <p:pic>
        <p:nvPicPr>
          <p:cNvPr id="10" name="Picture 9" descr="Map.jpg"/>
          <p:cNvPicPr>
            <a:picLocks noChangeAspect="1"/>
          </p:cNvPicPr>
          <p:nvPr/>
        </p:nvPicPr>
        <p:blipFill>
          <a:blip r:embed="rId3" cstate="print"/>
          <a:stretch>
            <a:fillRect/>
          </a:stretch>
        </p:blipFill>
        <p:spPr>
          <a:xfrm>
            <a:off x="4226355" y="1278320"/>
            <a:ext cx="4629011" cy="4629010"/>
          </a:xfrm>
          <a:prstGeom prst="rect">
            <a:avLst/>
          </a:prstGeom>
        </p:spPr>
        <p:style>
          <a:lnRef idx="2">
            <a:schemeClr val="dk1"/>
          </a:lnRef>
          <a:fillRef idx="1">
            <a:schemeClr val="lt1"/>
          </a:fillRef>
          <a:effectRef idx="0">
            <a:schemeClr val="dk1"/>
          </a:effectRef>
          <a:fontRef idx="minor">
            <a:schemeClr val="dk1"/>
          </a:fontRef>
        </p:style>
      </p:pic>
      <p:sp>
        <p:nvSpPr>
          <p:cNvPr id="9" name="TextBox 8"/>
          <p:cNvSpPr txBox="1"/>
          <p:nvPr/>
        </p:nvSpPr>
        <p:spPr>
          <a:xfrm>
            <a:off x="5724150" y="5878756"/>
            <a:ext cx="3110805" cy="276999"/>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a:spAutoFit/>
          </a:bodyPr>
          <a:lstStyle/>
          <a:p>
            <a:pPr algn="r">
              <a:spcBef>
                <a:spcPct val="20000"/>
              </a:spcBef>
              <a:defRPr/>
            </a:pPr>
            <a:r>
              <a:rPr lang="en-US" sz="1200" dirty="0" smtClean="0">
                <a:solidFill>
                  <a:schemeClr val="tx1"/>
                </a:solidFill>
                <a:latin typeface="Calibri" pitchFamily="34" charset="0"/>
              </a:rPr>
              <a:t>Photo by Peter Anthamatten</a:t>
            </a:r>
            <a:endParaRPr lang="en-US" sz="1200" dirty="0">
              <a:solidFill>
                <a:schemeClr val="tx1"/>
              </a:solidFill>
              <a:latin typeface="Calibri" pitchFamily="34" charset="0"/>
            </a:endParaRPr>
          </a:p>
        </p:txBody>
      </p:sp>
      <p:sp>
        <p:nvSpPr>
          <p:cNvPr id="11" name="Rectangle 3"/>
          <p:cNvSpPr txBox="1">
            <a:spLocks noChangeArrowheads="1"/>
          </p:cNvSpPr>
          <p:nvPr/>
        </p:nvSpPr>
        <p:spPr bwMode="auto">
          <a:xfrm>
            <a:off x="385855" y="1355130"/>
            <a:ext cx="3533260" cy="1785104"/>
          </a:xfrm>
          <a:prstGeom prst="rect">
            <a:avLst/>
          </a:prstGeom>
          <a:solidFill>
            <a:schemeClr val="accent2"/>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a:spcBef>
                <a:spcPct val="50000"/>
              </a:spcBef>
              <a:defRPr/>
            </a:pPr>
            <a:r>
              <a:rPr lang="en-US" sz="2200" b="1" dirty="0" smtClean="0">
                <a:solidFill>
                  <a:schemeClr val="tx1"/>
                </a:solidFill>
                <a:latin typeface="Calibri" pitchFamily="34" charset="0"/>
                <a:cs typeface="Arial" pitchFamily="34" charset="0"/>
              </a:rPr>
              <a:t>Spatial-analytical techniques </a:t>
            </a:r>
            <a:r>
              <a:rPr lang="en-US" sz="2200" dirty="0" smtClean="0">
                <a:solidFill>
                  <a:schemeClr val="tx1"/>
                </a:solidFill>
                <a:latin typeface="Calibri" pitchFamily="34" charset="0"/>
                <a:cs typeface="Arial" pitchFamily="34" charset="0"/>
              </a:rPr>
              <a:t>explicitly investigate the importance of spatial attributes such as location and connectivity.</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2"/>
          <p:cNvSpPr txBox="1">
            <a:spLocks noChangeArrowheads="1"/>
          </p:cNvSpPr>
          <p:nvPr/>
        </p:nvSpPr>
        <p:spPr bwMode="auto">
          <a:xfrm>
            <a:off x="2941638" y="279400"/>
            <a:ext cx="3260725" cy="461963"/>
          </a:xfrm>
          <a:prstGeom prst="rect">
            <a:avLst/>
          </a:prstGeom>
          <a:solidFill>
            <a:srgbClr val="003455"/>
          </a:solidFill>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pPr algn="ctr" eaLnBrk="0" fontAlgn="auto" hangingPunct="0">
              <a:spcBef>
                <a:spcPts val="0"/>
              </a:spcBef>
              <a:spcAft>
                <a:spcPts val="0"/>
              </a:spcAft>
              <a:defRPr/>
            </a:pPr>
            <a:r>
              <a:rPr lang="en-US" sz="2400" dirty="0">
                <a:latin typeface="Trebuchet MS" pitchFamily="34" charset="0"/>
              </a:rPr>
              <a:t>Combining Approaches</a:t>
            </a:r>
          </a:p>
        </p:txBody>
      </p:sp>
      <p:sp>
        <p:nvSpPr>
          <p:cNvPr id="14"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5"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6"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7" name="Slide Number Placeholder 1"/>
          <p:cNvSpPr>
            <a:spLocks noGrp="1"/>
          </p:cNvSpPr>
          <p:nvPr>
            <p:ph type="sldNum" sz="quarter" idx="11"/>
          </p:nvPr>
        </p:nvSpPr>
        <p:spPr>
          <a:xfrm>
            <a:off x="0" y="6553200"/>
            <a:ext cx="800100" cy="304800"/>
          </a:xfrm>
        </p:spPr>
        <p:txBody>
          <a:bodyPr/>
          <a:lstStyle/>
          <a:p>
            <a:pPr>
              <a:defRPr/>
            </a:pPr>
            <a:fld id="{0AE8E2D3-56CC-40F9-A6B2-A679EF9BD292}" type="slidenum">
              <a:rPr lang="en-US" b="0">
                <a:solidFill>
                  <a:schemeClr val="accent1">
                    <a:lumMod val="50000"/>
                  </a:schemeClr>
                </a:solidFill>
                <a:latin typeface="Candara" pitchFamily="34" charset="0"/>
              </a:rPr>
              <a:pPr>
                <a:defRPr/>
              </a:pPr>
              <a:t>17</a:t>
            </a:fld>
            <a:endParaRPr lang="en-US" b="0" dirty="0">
              <a:solidFill>
                <a:schemeClr val="accent1">
                  <a:lumMod val="50000"/>
                </a:schemeClr>
              </a:solidFill>
              <a:latin typeface="Candara" pitchFamily="34" charset="0"/>
            </a:endParaRPr>
          </a:p>
        </p:txBody>
      </p:sp>
      <p:pic>
        <p:nvPicPr>
          <p:cNvPr id="18" name="Picture 6" descr="ClearCutting"/>
          <p:cNvPicPr>
            <a:picLocks noChangeAspect="1" noChangeArrowheads="1"/>
          </p:cNvPicPr>
          <p:nvPr/>
        </p:nvPicPr>
        <p:blipFill>
          <a:blip r:embed="rId3" cstate="print"/>
          <a:srcRect/>
          <a:stretch>
            <a:fillRect/>
          </a:stretch>
        </p:blipFill>
        <p:spPr bwMode="auto">
          <a:xfrm>
            <a:off x="347450" y="1047889"/>
            <a:ext cx="6060617" cy="4045589"/>
          </a:xfrm>
          <a:prstGeom prst="rect">
            <a:avLst/>
          </a:prstGeom>
        </p:spPr>
        <p:style>
          <a:lnRef idx="2">
            <a:schemeClr val="dk1"/>
          </a:lnRef>
          <a:fillRef idx="1">
            <a:schemeClr val="lt1"/>
          </a:fillRef>
          <a:effectRef idx="0">
            <a:schemeClr val="dk1"/>
          </a:effectRef>
          <a:fontRef idx="minor">
            <a:schemeClr val="dk1"/>
          </a:fontRef>
        </p:style>
      </p:pic>
      <p:sp>
        <p:nvSpPr>
          <p:cNvPr id="20" name="Rectangle 3"/>
          <p:cNvSpPr txBox="1">
            <a:spLocks noChangeArrowheads="1"/>
          </p:cNvSpPr>
          <p:nvPr/>
        </p:nvSpPr>
        <p:spPr bwMode="auto">
          <a:xfrm>
            <a:off x="5148076" y="4197100"/>
            <a:ext cx="3686880" cy="1200329"/>
          </a:xfrm>
          <a:prstGeom prst="rect">
            <a:avLst/>
          </a:prstGeom>
          <a:solidFill>
            <a:srgbClr val="A10518"/>
          </a:solidFill>
          <a:ln>
            <a:noFill/>
            <a:headEnd/>
            <a:tailEnd/>
          </a:ln>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algn="ctr">
              <a:spcBef>
                <a:spcPct val="20000"/>
              </a:spcBef>
              <a:defRPr/>
            </a:pPr>
            <a:r>
              <a:rPr lang="en-US" b="1" dirty="0">
                <a:solidFill>
                  <a:schemeClr val="bg1">
                    <a:lumMod val="85000"/>
                  </a:schemeClr>
                </a:solidFill>
                <a:latin typeface="Calibri" pitchFamily="34" charset="0"/>
              </a:rPr>
              <a:t>With a partner, generate an ecological, social, and spatial health-related question that we could consider with respect to this image. </a:t>
            </a:r>
          </a:p>
        </p:txBody>
      </p:sp>
      <p:sp>
        <p:nvSpPr>
          <p:cNvPr id="11" name="TextBox 10"/>
          <p:cNvSpPr txBox="1"/>
          <p:nvPr/>
        </p:nvSpPr>
        <p:spPr>
          <a:xfrm>
            <a:off x="309045" y="5080415"/>
            <a:ext cx="3110805" cy="276999"/>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a:spAutoFit/>
          </a:bodyPr>
          <a:lstStyle/>
          <a:p>
            <a:pPr>
              <a:spcBef>
                <a:spcPct val="20000"/>
              </a:spcBef>
              <a:defRPr/>
            </a:pPr>
            <a:r>
              <a:rPr lang="en-US" sz="1200" dirty="0" smtClean="0">
                <a:solidFill>
                  <a:schemeClr val="tx1"/>
                </a:solidFill>
                <a:latin typeface="Calibri" pitchFamily="34" charset="0"/>
              </a:rPr>
              <a:t>Photo by Helen Hazen</a:t>
            </a:r>
            <a:endParaRPr lang="en-US" sz="1200" dirty="0">
              <a:solidFill>
                <a:schemeClr val="tx1"/>
              </a:solidFill>
              <a:latin typeface="Calibri" pitchFamily="34" charset="0"/>
            </a:endParaRPr>
          </a:p>
        </p:txBody>
      </p:sp>
      <p:sp>
        <p:nvSpPr>
          <p:cNvPr id="24" name="Rectangle 3"/>
          <p:cNvSpPr txBox="1">
            <a:spLocks noChangeArrowheads="1"/>
          </p:cNvSpPr>
          <p:nvPr/>
        </p:nvSpPr>
        <p:spPr bwMode="auto">
          <a:xfrm>
            <a:off x="5148075" y="5618085"/>
            <a:ext cx="3724275" cy="646331"/>
          </a:xfrm>
          <a:prstGeom prst="rect">
            <a:avLst/>
          </a:prstGeom>
          <a:solidFill>
            <a:srgbClr val="A10518"/>
          </a:solidFill>
          <a:ln>
            <a:noFill/>
            <a:headEnd/>
            <a:tailEnd/>
          </a:ln>
        </p:spPr>
        <p:style>
          <a:lnRef idx="2">
            <a:schemeClr val="dk1">
              <a:shade val="50000"/>
            </a:schemeClr>
          </a:lnRef>
          <a:fillRef idx="1">
            <a:schemeClr val="dk1"/>
          </a:fillRef>
          <a:effectRef idx="0">
            <a:schemeClr val="dk1"/>
          </a:effectRef>
          <a:fontRef idx="minor">
            <a:schemeClr val="lt1"/>
          </a:fontRef>
        </p:style>
        <p:txBody>
          <a:bodyPr>
            <a:spAutoFit/>
          </a:bodyPr>
          <a:lstStyle/>
          <a:p>
            <a:pPr algn="ctr">
              <a:spcBef>
                <a:spcPct val="20000"/>
              </a:spcBef>
              <a:defRPr/>
            </a:pPr>
            <a:r>
              <a:rPr lang="en-US" b="1" dirty="0" smtClean="0">
                <a:solidFill>
                  <a:schemeClr val="bg1">
                    <a:lumMod val="85000"/>
                  </a:schemeClr>
                </a:solidFill>
                <a:latin typeface="Calibri" pitchFamily="34" charset="0"/>
              </a:rPr>
              <a:t>How </a:t>
            </a:r>
            <a:r>
              <a:rPr lang="en-US" b="1" dirty="0">
                <a:solidFill>
                  <a:schemeClr val="bg1">
                    <a:lumMod val="85000"/>
                  </a:schemeClr>
                </a:solidFill>
                <a:latin typeface="Calibri" pitchFamily="34" charset="0"/>
              </a:rPr>
              <a:t>might we approach these three questions using different methods?</a:t>
            </a:r>
          </a:p>
        </p:txBody>
      </p:sp>
      <p:sp>
        <p:nvSpPr>
          <p:cNvPr id="13" name="Rectangle 3"/>
          <p:cNvSpPr txBox="1">
            <a:spLocks noChangeArrowheads="1"/>
          </p:cNvSpPr>
          <p:nvPr/>
        </p:nvSpPr>
        <p:spPr bwMode="auto">
          <a:xfrm>
            <a:off x="5685745" y="1508750"/>
            <a:ext cx="3187615" cy="1569660"/>
          </a:xfrm>
          <a:prstGeom prst="rect">
            <a:avLst/>
          </a:prstGeom>
          <a:solidFill>
            <a:schemeClr val="accent2"/>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a:spcBef>
                <a:spcPct val="50000"/>
              </a:spcBef>
              <a:defRPr/>
            </a:pPr>
            <a:r>
              <a:rPr lang="en-US" sz="2400" dirty="0" smtClean="0">
                <a:solidFill>
                  <a:schemeClr val="tx1"/>
                </a:solidFill>
                <a:latin typeface="Calibri" pitchFamily="34" charset="0"/>
                <a:cs typeface="Arial" pitchFamily="34" charset="0"/>
              </a:rPr>
              <a:t>Combining approaches often provides the best way to tackle complex health problems.</a:t>
            </a:r>
            <a:endParaRPr lang="en-US" sz="2400" dirty="0">
              <a:solidFill>
                <a:schemeClr val="tx1"/>
              </a:solidFill>
              <a:latin typeface="Calibri" pitchFamily="34" charset="0"/>
              <a:cs typeface="Arial" pitchFamily="34"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5"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6"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7" name="Slide Number Placeholder 1"/>
          <p:cNvSpPr>
            <a:spLocks noGrp="1"/>
          </p:cNvSpPr>
          <p:nvPr>
            <p:ph type="sldNum" sz="quarter" idx="11"/>
          </p:nvPr>
        </p:nvSpPr>
        <p:spPr>
          <a:xfrm>
            <a:off x="0" y="6553200"/>
            <a:ext cx="800100" cy="304800"/>
          </a:xfrm>
        </p:spPr>
        <p:txBody>
          <a:bodyPr/>
          <a:lstStyle/>
          <a:p>
            <a:pPr>
              <a:defRPr/>
            </a:pPr>
            <a:fld id="{A78EFFCF-3871-4CE1-B9B7-1D3421A300AD}" type="slidenum">
              <a:rPr lang="en-US" b="0">
                <a:solidFill>
                  <a:schemeClr val="accent1">
                    <a:lumMod val="50000"/>
                  </a:schemeClr>
                </a:solidFill>
                <a:latin typeface="Candara" pitchFamily="34" charset="0"/>
              </a:rPr>
              <a:pPr>
                <a:defRPr/>
              </a:pPr>
              <a:t>18</a:t>
            </a:fld>
            <a:endParaRPr lang="en-US" b="0" dirty="0">
              <a:solidFill>
                <a:schemeClr val="accent1">
                  <a:lumMod val="50000"/>
                </a:schemeClr>
              </a:solidFill>
              <a:latin typeface="Candara" pitchFamily="34" charset="0"/>
            </a:endParaRPr>
          </a:p>
        </p:txBody>
      </p:sp>
      <p:sp>
        <p:nvSpPr>
          <p:cNvPr id="12" name="Text Box 2"/>
          <p:cNvSpPr txBox="1">
            <a:spLocks noChangeArrowheads="1"/>
          </p:cNvSpPr>
          <p:nvPr/>
        </p:nvSpPr>
        <p:spPr bwMode="auto">
          <a:xfrm>
            <a:off x="3066620" y="279400"/>
            <a:ext cx="3010760" cy="461665"/>
          </a:xfrm>
          <a:prstGeom prst="rect">
            <a:avLst/>
          </a:prstGeom>
          <a:solidFill>
            <a:srgbClr val="003455"/>
          </a:solidFill>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pPr algn="ctr" eaLnBrk="0" fontAlgn="auto" hangingPunct="0">
              <a:spcBef>
                <a:spcPts val="0"/>
              </a:spcBef>
              <a:spcAft>
                <a:spcPts val="0"/>
              </a:spcAft>
              <a:defRPr/>
            </a:pPr>
            <a:r>
              <a:rPr lang="en-US" sz="2400" dirty="0">
                <a:latin typeface="Trebuchet MS" pitchFamily="34" charset="0"/>
              </a:rPr>
              <a:t>Discussion Questions</a:t>
            </a:r>
          </a:p>
        </p:txBody>
      </p:sp>
      <p:sp>
        <p:nvSpPr>
          <p:cNvPr id="10" name="Text Box 8"/>
          <p:cNvSpPr txBox="1">
            <a:spLocks noChangeArrowheads="1"/>
          </p:cNvSpPr>
          <p:nvPr/>
        </p:nvSpPr>
        <p:spPr bwMode="auto">
          <a:xfrm>
            <a:off x="769905" y="1009485"/>
            <a:ext cx="7604190" cy="3400931"/>
          </a:xfrm>
          <a:prstGeom prst="rect">
            <a:avLst/>
          </a:prstGeom>
          <a:solidFill>
            <a:srgbClr val="D8E2EB"/>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marL="457200" indent="-457200">
              <a:spcBef>
                <a:spcPts val="600"/>
              </a:spcBef>
              <a:buAutoNum type="arabicPeriod"/>
              <a:defRPr/>
            </a:pPr>
            <a:r>
              <a:rPr lang="en-US" sz="2000" dirty="0" smtClean="0">
                <a:latin typeface="Calibri" pitchFamily="34" charset="0"/>
              </a:rPr>
              <a:t>Discuss </a:t>
            </a:r>
            <a:r>
              <a:rPr lang="en-US" sz="2000" dirty="0">
                <a:latin typeface="Calibri" pitchFamily="34" charset="0"/>
              </a:rPr>
              <a:t>the geographic aspects of a current health-related news story</a:t>
            </a:r>
            <a:r>
              <a:rPr lang="en-US" sz="2000" dirty="0" smtClean="0">
                <a:latin typeface="Calibri" pitchFamily="34" charset="0"/>
              </a:rPr>
              <a:t>.</a:t>
            </a:r>
          </a:p>
          <a:p>
            <a:pPr marL="457200" indent="-457200">
              <a:spcBef>
                <a:spcPts val="600"/>
              </a:spcBef>
              <a:buFontTx/>
              <a:buAutoNum type="arabicPeriod"/>
              <a:defRPr/>
            </a:pPr>
            <a:r>
              <a:rPr lang="en-US" sz="2000" dirty="0" smtClean="0">
                <a:latin typeface="Calibri" pitchFamily="34" charset="0"/>
              </a:rPr>
              <a:t>Do you think that the doctrine of specific etiology (one cause is necessary and sufficient to cause disease) is sufficient for explaining phenomena such as malaria, cancer, depression, or alcoholism? Why or why not? What other factors do you think are important?</a:t>
            </a:r>
          </a:p>
          <a:p>
            <a:pPr marL="457200" indent="-457200">
              <a:spcBef>
                <a:spcPts val="600"/>
              </a:spcBef>
              <a:buFontTx/>
              <a:buAutoNum type="arabicPeriod"/>
              <a:defRPr/>
            </a:pPr>
            <a:r>
              <a:rPr lang="en-US" sz="2000" dirty="0" smtClean="0">
                <a:latin typeface="Calibri" pitchFamily="34" charset="0"/>
              </a:rPr>
              <a:t>What is health? What causes disease? How is health place-specific?</a:t>
            </a:r>
          </a:p>
          <a:p>
            <a:pPr marL="457200" indent="-457200">
              <a:spcBef>
                <a:spcPts val="600"/>
              </a:spcBef>
              <a:buFontTx/>
              <a:buAutoNum type="arabicPeriod"/>
              <a:defRPr/>
            </a:pPr>
            <a:r>
              <a:rPr lang="en-US" sz="2000" dirty="0" smtClean="0">
                <a:latin typeface="Calibri" pitchFamily="34" charset="0"/>
              </a:rPr>
              <a:t>How would you describe the sub-discipline of health geography to a layperson?</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5"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6"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7" name="Slide Number Placeholder 1"/>
          <p:cNvSpPr>
            <a:spLocks noGrp="1"/>
          </p:cNvSpPr>
          <p:nvPr>
            <p:ph type="sldNum" sz="quarter" idx="11"/>
          </p:nvPr>
        </p:nvSpPr>
        <p:spPr>
          <a:xfrm>
            <a:off x="0" y="6553200"/>
            <a:ext cx="800100" cy="304800"/>
          </a:xfrm>
        </p:spPr>
        <p:txBody>
          <a:bodyPr/>
          <a:lstStyle/>
          <a:p>
            <a:pPr>
              <a:defRPr/>
            </a:pPr>
            <a:fld id="{4C6E8D3B-A99D-474C-9082-FB0C15E7D8EC}" type="slidenum">
              <a:rPr lang="en-US" b="0">
                <a:solidFill>
                  <a:schemeClr val="accent1">
                    <a:lumMod val="50000"/>
                  </a:schemeClr>
                </a:solidFill>
                <a:latin typeface="Candara" pitchFamily="34" charset="0"/>
              </a:rPr>
              <a:pPr>
                <a:defRPr/>
              </a:pPr>
              <a:t>19</a:t>
            </a:fld>
            <a:endParaRPr lang="en-US" b="0" dirty="0">
              <a:solidFill>
                <a:schemeClr val="accent1">
                  <a:lumMod val="50000"/>
                </a:schemeClr>
              </a:solidFill>
              <a:latin typeface="Candara" pitchFamily="34" charset="0"/>
            </a:endParaRPr>
          </a:p>
        </p:txBody>
      </p:sp>
      <p:sp>
        <p:nvSpPr>
          <p:cNvPr id="8" name="Text Box 2"/>
          <p:cNvSpPr txBox="1">
            <a:spLocks noChangeArrowheads="1"/>
          </p:cNvSpPr>
          <p:nvPr/>
        </p:nvSpPr>
        <p:spPr bwMode="auto">
          <a:xfrm>
            <a:off x="3719683" y="241300"/>
            <a:ext cx="1704634" cy="461665"/>
          </a:xfrm>
          <a:prstGeom prst="rect">
            <a:avLst/>
          </a:prstGeom>
          <a:solidFill>
            <a:srgbClr val="003455"/>
          </a:solidFill>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pPr algn="ctr" eaLnBrk="0" fontAlgn="auto" hangingPunct="0">
              <a:spcBef>
                <a:spcPts val="0"/>
              </a:spcBef>
              <a:spcAft>
                <a:spcPts val="0"/>
              </a:spcAft>
              <a:defRPr/>
            </a:pPr>
            <a:r>
              <a:rPr lang="en-US" sz="2400" dirty="0" smtClean="0">
                <a:latin typeface="Trebuchet MS" pitchFamily="34" charset="0"/>
              </a:rPr>
              <a:t>References</a:t>
            </a:r>
            <a:endParaRPr lang="en-US" sz="2400" dirty="0">
              <a:latin typeface="Arial" charset="0"/>
            </a:endParaRPr>
          </a:p>
        </p:txBody>
      </p:sp>
      <p:sp>
        <p:nvSpPr>
          <p:cNvPr id="9" name="Rectangle 1"/>
          <p:cNvSpPr>
            <a:spLocks noChangeArrowheads="1"/>
          </p:cNvSpPr>
          <p:nvPr/>
        </p:nvSpPr>
        <p:spPr bwMode="auto">
          <a:xfrm>
            <a:off x="769905" y="1116939"/>
            <a:ext cx="7681001" cy="258532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en-GB" sz="1200" dirty="0" smtClean="0">
                <a:latin typeface="Calibri" pitchFamily="34" charset="0"/>
                <a:ea typeface="Calibri" pitchFamily="34" charset="0"/>
                <a:cs typeface="Times New Roman" pitchFamily="18" charset="0"/>
              </a:rPr>
              <a:t>CDC (date unknown) </a:t>
            </a:r>
            <a:r>
              <a:rPr lang="en-GB" sz="1200" i="1" dirty="0" smtClean="0">
                <a:latin typeface="Calibri" pitchFamily="34" charset="0"/>
                <a:ea typeface="Calibri" pitchFamily="34" charset="0"/>
                <a:cs typeface="Times New Roman" pitchFamily="18" charset="0"/>
              </a:rPr>
              <a:t>“</a:t>
            </a:r>
            <a:r>
              <a:rPr lang="en-GB" sz="1200" dirty="0" smtClean="0">
                <a:latin typeface="Calibri" pitchFamily="34" charset="0"/>
                <a:ea typeface="Calibri" pitchFamily="34" charset="0"/>
                <a:cs typeface="Times New Roman" pitchFamily="18" charset="0"/>
              </a:rPr>
              <a:t>Image ID# 12108” </a:t>
            </a:r>
            <a:r>
              <a:rPr lang="en-GB" sz="1200" i="1" dirty="0" smtClean="0">
                <a:latin typeface="Calibri" pitchFamily="34" charset="0"/>
                <a:ea typeface="Calibri" pitchFamily="34" charset="0"/>
                <a:cs typeface="Times New Roman" pitchFamily="18" charset="0"/>
              </a:rPr>
              <a:t>Public Health Image Library </a:t>
            </a:r>
            <a:r>
              <a:rPr lang="en-GB" sz="1200" dirty="0" smtClean="0">
                <a:latin typeface="Calibri" pitchFamily="34" charset="0"/>
                <a:ea typeface="Calibri" pitchFamily="34" charset="0"/>
                <a:cs typeface="Times New Roman" pitchFamily="18" charset="0"/>
              </a:rPr>
              <a:t>[Online]. Available: &lt;http://phil.cdc.gov/phil/download.asp&gt; (Accessed 11 Jan 2011).</a:t>
            </a:r>
            <a:endParaRPr lang="en-US" sz="1200" dirty="0" smtClean="0">
              <a:latin typeface="Calibri" pitchFamily="34" charset="0"/>
              <a:ea typeface="Calibri" pitchFamily="34" charset="0"/>
              <a:cs typeface="Times New Roman" pitchFamily="18" charset="0"/>
            </a:endParaRPr>
          </a:p>
          <a:p>
            <a:endParaRPr lang="en-US" sz="1200" dirty="0" smtClean="0">
              <a:latin typeface="Calibri" pitchFamily="34" charset="0"/>
              <a:ea typeface="Calibri" pitchFamily="34" charset="0"/>
              <a:cs typeface="Times New Roman" pitchFamily="18" charset="0"/>
            </a:endParaRPr>
          </a:p>
          <a:p>
            <a:r>
              <a:rPr lang="en-US" sz="1200" dirty="0" smtClean="0">
                <a:latin typeface="Calibri" pitchFamily="34" charset="0"/>
                <a:ea typeface="Calibri" pitchFamily="34" charset="0"/>
                <a:cs typeface="Times New Roman" pitchFamily="18" charset="0"/>
              </a:rPr>
              <a:t>Guerra, C. A., Gikandi, P. W., Tatem, A. J., Noor, A. M., Smith, D. L., Hay, S. I. and Snow, R. W. (2008) "The limits and intensity of </a:t>
            </a:r>
            <a:r>
              <a:rPr lang="en-US" sz="1200" i="1" dirty="0" smtClean="0">
                <a:latin typeface="Calibri" pitchFamily="34" charset="0"/>
                <a:ea typeface="Calibri" pitchFamily="34" charset="0"/>
                <a:cs typeface="Times New Roman" pitchFamily="18" charset="0"/>
              </a:rPr>
              <a:t>Plasmodium falciparum </a:t>
            </a:r>
            <a:r>
              <a:rPr lang="en-US" sz="1200" dirty="0" smtClean="0">
                <a:latin typeface="Calibri" pitchFamily="34" charset="0"/>
                <a:ea typeface="Calibri" pitchFamily="34" charset="0"/>
                <a:cs typeface="Times New Roman" pitchFamily="18" charset="0"/>
              </a:rPr>
              <a:t>transmission: Implications for malaria control and elimination worldwide", </a:t>
            </a:r>
            <a:r>
              <a:rPr lang="en-US" sz="1200" i="1" dirty="0" smtClean="0">
                <a:latin typeface="Calibri" pitchFamily="34" charset="0"/>
                <a:ea typeface="Calibri" pitchFamily="34" charset="0"/>
                <a:cs typeface="Times New Roman" pitchFamily="18" charset="0"/>
              </a:rPr>
              <a:t>Plos Medicine</a:t>
            </a:r>
            <a:r>
              <a:rPr lang="en-US" sz="1200" dirty="0" smtClean="0">
                <a:latin typeface="Calibri" pitchFamily="34" charset="0"/>
                <a:ea typeface="Calibri" pitchFamily="34" charset="0"/>
                <a:cs typeface="Times New Roman" pitchFamily="18" charset="0"/>
              </a:rPr>
              <a:t>, 5: </a:t>
            </a:r>
            <a:r>
              <a:rPr lang="en-US" sz="1200" dirty="0" smtClean="0">
                <a:latin typeface="Calibri" pitchFamily="34" charset="0"/>
                <a:ea typeface="Calibri" pitchFamily="34" charset="0"/>
                <a:cs typeface="Times New Roman" pitchFamily="18" charset="0"/>
              </a:rPr>
              <a:t>300</a:t>
            </a:r>
            <a:r>
              <a:rPr lang="en-GB" sz="1200" dirty="0"/>
              <a:t>–</a:t>
            </a:r>
            <a:r>
              <a:rPr lang="en-US" sz="1200" dirty="0" smtClean="0">
                <a:latin typeface="Calibri" pitchFamily="34" charset="0"/>
                <a:ea typeface="Calibri" pitchFamily="34" charset="0"/>
                <a:cs typeface="Times New Roman" pitchFamily="18" charset="0"/>
              </a:rPr>
              <a:t>11</a:t>
            </a:r>
            <a:r>
              <a:rPr lang="en-US" sz="1200" dirty="0" smtClean="0">
                <a:latin typeface="Calibri" pitchFamily="34" charset="0"/>
                <a:ea typeface="Calibri" pitchFamily="34" charset="0"/>
                <a:cs typeface="Times New Roman" pitchFamily="18" charset="0"/>
              </a:rPr>
              <a:t>.</a:t>
            </a:r>
          </a:p>
          <a:p>
            <a:endParaRPr lang="en-US" sz="1200" dirty="0" smtClean="0">
              <a:latin typeface="Calibri" pitchFamily="34" charset="0"/>
              <a:ea typeface="Calibri" pitchFamily="34" charset="0"/>
              <a:cs typeface="Times New Roman" pitchFamily="18" charset="0"/>
            </a:endParaRPr>
          </a:p>
          <a:p>
            <a:r>
              <a:rPr lang="en-US" sz="1200" dirty="0" smtClean="0">
                <a:latin typeface="Calibri" pitchFamily="34" charset="0"/>
                <a:ea typeface="Calibri" pitchFamily="34" charset="0"/>
                <a:cs typeface="Times New Roman" pitchFamily="18" charset="0"/>
              </a:rPr>
              <a:t>Legates, D. R. and Willmott, C. J. (1990) "Mean seasonal and spatial variability in gauge-corrected, global </a:t>
            </a:r>
            <a:r>
              <a:rPr lang="en-US" sz="1200" dirty="0" smtClean="0">
                <a:latin typeface="Calibri" pitchFamily="34" charset="0"/>
                <a:ea typeface="Calibri" pitchFamily="34" charset="0"/>
                <a:cs typeface="Times New Roman" pitchFamily="18" charset="0"/>
              </a:rPr>
              <a:t>precipitation,",</a:t>
            </a:r>
          </a:p>
          <a:p>
            <a:r>
              <a:rPr lang="en-US" sz="1200" dirty="0" smtClean="0">
                <a:latin typeface="Calibri" pitchFamily="34" charset="0"/>
                <a:ea typeface="Calibri" pitchFamily="34" charset="0"/>
                <a:cs typeface="Times New Roman" pitchFamily="18" charset="0"/>
              </a:rPr>
              <a:t> </a:t>
            </a:r>
            <a:r>
              <a:rPr lang="en-US" sz="1200" i="1" dirty="0" smtClean="0">
                <a:latin typeface="Calibri" pitchFamily="34" charset="0"/>
                <a:ea typeface="Calibri" pitchFamily="34" charset="0"/>
                <a:cs typeface="Times New Roman" pitchFamily="18" charset="0"/>
              </a:rPr>
              <a:t>International Journal of Climatology</a:t>
            </a:r>
            <a:r>
              <a:rPr lang="en-US" sz="1200" dirty="0" smtClean="0">
                <a:latin typeface="Calibri" pitchFamily="34" charset="0"/>
                <a:ea typeface="Calibri" pitchFamily="34" charset="0"/>
                <a:cs typeface="Times New Roman" pitchFamily="18" charset="0"/>
              </a:rPr>
              <a:t>, 10: </a:t>
            </a:r>
            <a:r>
              <a:rPr lang="en-US" sz="1200" dirty="0" smtClean="0">
                <a:latin typeface="Calibri" pitchFamily="34" charset="0"/>
                <a:ea typeface="Calibri" pitchFamily="34" charset="0"/>
                <a:cs typeface="Times New Roman" pitchFamily="18" charset="0"/>
              </a:rPr>
              <a:t>111</a:t>
            </a:r>
            <a:r>
              <a:rPr lang="en-GB" sz="1200" dirty="0"/>
              <a:t>–</a:t>
            </a:r>
            <a:r>
              <a:rPr lang="en-US" sz="1200" dirty="0" smtClean="0">
                <a:latin typeface="Calibri" pitchFamily="34" charset="0"/>
                <a:ea typeface="Calibri" pitchFamily="34" charset="0"/>
                <a:cs typeface="Times New Roman" pitchFamily="18" charset="0"/>
              </a:rPr>
              <a:t>27</a:t>
            </a:r>
            <a:r>
              <a:rPr lang="en-US" sz="1200" dirty="0" smtClean="0">
                <a:latin typeface="Calibri" pitchFamily="34" charset="0"/>
                <a:ea typeface="Calibri" pitchFamily="34" charset="0"/>
                <a:cs typeface="Times New Roman" pitchFamily="18" charset="0"/>
              </a:rPr>
              <a:t>.</a:t>
            </a:r>
          </a:p>
          <a:p>
            <a:endParaRPr lang="en-US" sz="1200" dirty="0" smtClean="0">
              <a:latin typeface="Calibri" pitchFamily="34" charset="0"/>
              <a:ea typeface="Calibri" pitchFamily="34" charset="0"/>
              <a:cs typeface="Times New Roman" pitchFamily="18" charset="0"/>
            </a:endParaRPr>
          </a:p>
          <a:p>
            <a:r>
              <a:rPr lang="en-US" sz="1200" dirty="0" smtClean="0">
                <a:latin typeface="Calibri" pitchFamily="34" charset="0"/>
                <a:ea typeface="Calibri" pitchFamily="34" charset="0"/>
                <a:cs typeface="Times New Roman" pitchFamily="18" charset="0"/>
              </a:rPr>
              <a:t>United States Geological Survey Earth Resources Observation and Science Center. (1996</a:t>
            </a:r>
            <a:r>
              <a:rPr lang="en-US" sz="1200" i="1" dirty="0" smtClean="0">
                <a:latin typeface="Calibri" pitchFamily="34" charset="0"/>
                <a:ea typeface="Calibri" pitchFamily="34" charset="0"/>
                <a:cs typeface="Times New Roman" pitchFamily="18" charset="0"/>
              </a:rPr>
              <a:t>) Global 30 Arc-Second Elevation (GTOPO30)</a:t>
            </a:r>
            <a:r>
              <a:rPr lang="en-US" sz="1200" dirty="0" smtClean="0">
                <a:latin typeface="Calibri" pitchFamily="34" charset="0"/>
                <a:ea typeface="Calibri" pitchFamily="34" charset="0"/>
                <a:cs typeface="Times New Roman" pitchFamily="18" charset="0"/>
              </a:rPr>
              <a:t> [Online]. Available: &lt;http://eros.usgs.gov/#/Find_Data/Products_and_Data_Available/GTOPO30&gt; (Accessed 03 November 2010).</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8"/>
          <p:cNvSpPr txBox="1">
            <a:spLocks noChangeArrowheads="1"/>
          </p:cNvSpPr>
          <p:nvPr/>
        </p:nvSpPr>
        <p:spPr bwMode="auto">
          <a:xfrm>
            <a:off x="1605215" y="1047890"/>
            <a:ext cx="5933571" cy="2200602"/>
          </a:xfrm>
          <a:prstGeom prst="rect">
            <a:avLst/>
          </a:prstGeom>
          <a:solidFill>
            <a:srgbClr val="D8E2EB"/>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a:spcBef>
                <a:spcPts val="600"/>
              </a:spcBef>
              <a:defRPr/>
            </a:pPr>
            <a:r>
              <a:rPr lang="en-US" sz="2200" dirty="0">
                <a:solidFill>
                  <a:schemeClr val="tx1"/>
                </a:solidFill>
                <a:latin typeface="Calibri" pitchFamily="34" charset="0"/>
                <a:cs typeface="Arial" pitchFamily="34" charset="0"/>
              </a:rPr>
              <a:t>The </a:t>
            </a:r>
            <a:r>
              <a:rPr lang="en-US" sz="2200" b="1" dirty="0">
                <a:solidFill>
                  <a:schemeClr val="tx1"/>
                </a:solidFill>
                <a:latin typeface="Calibri" pitchFamily="34" charset="0"/>
                <a:cs typeface="Arial" pitchFamily="34" charset="0"/>
              </a:rPr>
              <a:t>geography of health</a:t>
            </a:r>
            <a:r>
              <a:rPr lang="en-US" sz="2200" dirty="0">
                <a:solidFill>
                  <a:schemeClr val="tx1"/>
                </a:solidFill>
                <a:latin typeface="Calibri" pitchFamily="34" charset="0"/>
                <a:cs typeface="Arial" pitchFamily="34" charset="0"/>
              </a:rPr>
              <a:t>, sometimes called </a:t>
            </a:r>
            <a:r>
              <a:rPr lang="en-US" sz="2200" b="1" dirty="0">
                <a:solidFill>
                  <a:schemeClr val="tx1"/>
                </a:solidFill>
                <a:latin typeface="Calibri" pitchFamily="34" charset="0"/>
                <a:cs typeface="Arial" pitchFamily="34" charset="0"/>
              </a:rPr>
              <a:t>medical geography</a:t>
            </a:r>
            <a:r>
              <a:rPr lang="en-US" sz="2200" dirty="0">
                <a:solidFill>
                  <a:schemeClr val="tx1"/>
                </a:solidFill>
                <a:latin typeface="Calibri" pitchFamily="34" charset="0"/>
                <a:cs typeface="Arial" pitchFamily="34" charset="0"/>
              </a:rPr>
              <a:t>, uses the tools and approaches of geography to tackle health-related questions</a:t>
            </a:r>
            <a:r>
              <a:rPr lang="en-US" sz="2200" dirty="0" smtClean="0">
                <a:solidFill>
                  <a:schemeClr val="tx1"/>
                </a:solidFill>
                <a:latin typeface="Calibri" pitchFamily="34" charset="0"/>
                <a:cs typeface="Arial" pitchFamily="34" charset="0"/>
              </a:rPr>
              <a:t>.</a:t>
            </a:r>
            <a:endParaRPr lang="en-US" sz="2200" dirty="0">
              <a:solidFill>
                <a:schemeClr val="tx1"/>
              </a:solidFill>
              <a:latin typeface="Calibri" pitchFamily="34" charset="0"/>
              <a:cs typeface="Arial" pitchFamily="34" charset="0"/>
            </a:endParaRPr>
          </a:p>
          <a:p>
            <a:pPr algn="ctr">
              <a:spcBef>
                <a:spcPts val="600"/>
              </a:spcBef>
              <a:defRPr/>
            </a:pPr>
            <a:r>
              <a:rPr lang="en-US" sz="2200" dirty="0">
                <a:solidFill>
                  <a:schemeClr val="tx1"/>
                </a:solidFill>
                <a:latin typeface="Calibri" pitchFamily="34" charset="0"/>
                <a:cs typeface="Arial" pitchFamily="34" charset="0"/>
              </a:rPr>
              <a:t>Geographers focus on the importance of variations across space, with an emphasis on concepts such as location, direction, and place</a:t>
            </a:r>
            <a:r>
              <a:rPr lang="en-US" sz="2200" dirty="0" smtClean="0">
                <a:solidFill>
                  <a:schemeClr val="tx1"/>
                </a:solidFill>
                <a:latin typeface="Calibri" pitchFamily="34" charset="0"/>
                <a:cs typeface="Arial" pitchFamily="34" charset="0"/>
              </a:rPr>
              <a:t>. </a:t>
            </a:r>
            <a:endParaRPr lang="en-US" sz="2200" dirty="0">
              <a:solidFill>
                <a:schemeClr val="tx1"/>
              </a:solidFill>
              <a:latin typeface="Calibri" pitchFamily="34" charset="0"/>
              <a:cs typeface="Arial" pitchFamily="34" charset="0"/>
            </a:endParaRPr>
          </a:p>
        </p:txBody>
      </p:sp>
      <p:sp>
        <p:nvSpPr>
          <p:cNvPr id="8" name="Slide Number Placeholder 1"/>
          <p:cNvSpPr>
            <a:spLocks noGrp="1"/>
          </p:cNvSpPr>
          <p:nvPr>
            <p:ph type="sldNum" sz="quarter" idx="11"/>
          </p:nvPr>
        </p:nvSpPr>
        <p:spPr>
          <a:xfrm>
            <a:off x="0" y="6553200"/>
            <a:ext cx="800100" cy="304800"/>
          </a:xfrm>
        </p:spPr>
        <p:txBody>
          <a:bodyPr/>
          <a:lstStyle/>
          <a:p>
            <a:pPr>
              <a:defRPr/>
            </a:pPr>
            <a:fld id="{D31491EF-1E24-4619-B4E0-C5BCD111FA7E}" type="slidenum">
              <a:rPr lang="en-US" b="0">
                <a:solidFill>
                  <a:schemeClr val="accent1">
                    <a:lumMod val="50000"/>
                  </a:schemeClr>
                </a:solidFill>
                <a:latin typeface="Candara" pitchFamily="34" charset="0"/>
              </a:rPr>
              <a:pPr>
                <a:defRPr/>
              </a:pPr>
              <a:t>2</a:t>
            </a:fld>
            <a:endParaRPr lang="en-US" b="0" dirty="0">
              <a:solidFill>
                <a:schemeClr val="accent1">
                  <a:lumMod val="50000"/>
                </a:schemeClr>
              </a:solidFill>
              <a:latin typeface="Candara" pitchFamily="34" charset="0"/>
            </a:endParaRPr>
          </a:p>
        </p:txBody>
      </p:sp>
      <p:sp>
        <p:nvSpPr>
          <p:cNvPr id="9"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0"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2"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3" name="Text Box 2"/>
          <p:cNvSpPr txBox="1">
            <a:spLocks noChangeArrowheads="1"/>
          </p:cNvSpPr>
          <p:nvPr/>
        </p:nvSpPr>
        <p:spPr bwMode="auto">
          <a:xfrm>
            <a:off x="2152650" y="279400"/>
            <a:ext cx="4816475" cy="476250"/>
          </a:xfrm>
          <a:prstGeom prst="rect">
            <a:avLst/>
          </a:prstGeom>
          <a:solidFill>
            <a:srgbClr val="003455"/>
          </a:solidFill>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pPr algn="ctr" eaLnBrk="0" fontAlgn="auto" hangingPunct="0">
              <a:spcBef>
                <a:spcPts val="0"/>
              </a:spcBef>
              <a:spcAft>
                <a:spcPts val="0"/>
              </a:spcAft>
              <a:defRPr/>
            </a:pPr>
            <a:r>
              <a:rPr lang="en-US" sz="2400" dirty="0">
                <a:latin typeface="Trebuchet MS" pitchFamily="34" charset="0"/>
              </a:rPr>
              <a:t>What is the geography of health?</a:t>
            </a:r>
          </a:p>
        </p:txBody>
      </p:sp>
      <p:pic>
        <p:nvPicPr>
          <p:cNvPr id="6153" name="Picture 9" descr="Queen of the world"/>
          <p:cNvPicPr>
            <a:picLocks noChangeAspect="1" noChangeArrowheads="1"/>
          </p:cNvPicPr>
          <p:nvPr/>
        </p:nvPicPr>
        <p:blipFill>
          <a:blip r:embed="rId3" cstate="print"/>
          <a:srcRect/>
          <a:stretch>
            <a:fillRect/>
          </a:stretch>
        </p:blipFill>
        <p:spPr bwMode="auto">
          <a:xfrm>
            <a:off x="5072063" y="3467405"/>
            <a:ext cx="3686175" cy="2765425"/>
          </a:xfrm>
          <a:prstGeom prst="rect">
            <a:avLst/>
          </a:prstGeom>
          <a:ln>
            <a:headEnd/>
            <a:tailEnd/>
          </a:ln>
        </p:spPr>
        <p:style>
          <a:lnRef idx="2">
            <a:schemeClr val="dk1"/>
          </a:lnRef>
          <a:fillRef idx="1">
            <a:schemeClr val="lt1"/>
          </a:fillRef>
          <a:effectRef idx="0">
            <a:schemeClr val="dk1"/>
          </a:effectRef>
          <a:fontRef idx="minor">
            <a:schemeClr val="dk1"/>
          </a:fontRef>
        </p:style>
      </p:pic>
      <p:sp>
        <p:nvSpPr>
          <p:cNvPr id="14" name="TextBox 13"/>
          <p:cNvSpPr txBox="1"/>
          <p:nvPr/>
        </p:nvSpPr>
        <p:spPr>
          <a:xfrm>
            <a:off x="5685745" y="6194160"/>
            <a:ext cx="3110805" cy="276999"/>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a:spAutoFit/>
          </a:bodyPr>
          <a:lstStyle/>
          <a:p>
            <a:pPr algn="r">
              <a:spcBef>
                <a:spcPct val="20000"/>
              </a:spcBef>
              <a:defRPr/>
            </a:pPr>
            <a:r>
              <a:rPr lang="en-US" sz="1200" dirty="0" smtClean="0">
                <a:solidFill>
                  <a:schemeClr val="tx1"/>
                </a:solidFill>
                <a:latin typeface="Calibri" pitchFamily="34" charset="0"/>
              </a:rPr>
              <a:t>Photo by Helen Hazen</a:t>
            </a:r>
            <a:endParaRPr lang="en-US" sz="1200" dirty="0">
              <a:solidFill>
                <a:schemeClr val="tx1"/>
              </a:solidFill>
              <a:latin typeface="Calibri" pitchFamily="3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ext Box 8"/>
          <p:cNvSpPr>
            <a:spLocks noGrp="1" noChangeArrowheads="1"/>
          </p:cNvSpPr>
          <p:nvPr>
            <p:ph type="body" idx="4294967295"/>
          </p:nvPr>
        </p:nvSpPr>
        <p:spPr>
          <a:xfrm>
            <a:off x="764150" y="1260651"/>
            <a:ext cx="7615700" cy="1446550"/>
          </a:xfrm>
          <a:solidFill>
            <a:schemeClr val="accent2"/>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marL="0" algn="ctr">
              <a:spcBef>
                <a:spcPct val="50000"/>
              </a:spcBef>
              <a:buNone/>
              <a:defRPr/>
            </a:pPr>
            <a:r>
              <a:rPr lang="en-US" sz="2200" dirty="0" smtClean="0">
                <a:latin typeface="Calibri" pitchFamily="34" charset="0"/>
                <a:cs typeface="Arial" pitchFamily="34" charset="0"/>
              </a:rPr>
              <a:t>In thinking spatially, geographers distinguish between </a:t>
            </a:r>
            <a:r>
              <a:rPr lang="en-US" sz="2200" b="1" dirty="0" smtClean="0">
                <a:latin typeface="Calibri" pitchFamily="34" charset="0"/>
                <a:cs typeface="Arial" pitchFamily="34" charset="0"/>
              </a:rPr>
              <a:t>space</a:t>
            </a:r>
            <a:r>
              <a:rPr lang="en-US" sz="2200" dirty="0" smtClean="0">
                <a:latin typeface="Calibri" pitchFamily="34" charset="0"/>
                <a:cs typeface="Arial" pitchFamily="34" charset="0"/>
              </a:rPr>
              <a:t>, which is concerned with locating where things are, and </a:t>
            </a:r>
            <a:r>
              <a:rPr lang="en-US" sz="2200" b="1" dirty="0" smtClean="0">
                <a:latin typeface="Calibri" pitchFamily="34" charset="0"/>
                <a:cs typeface="Arial" pitchFamily="34" charset="0"/>
              </a:rPr>
              <a:t>place</a:t>
            </a:r>
            <a:r>
              <a:rPr lang="en-US" sz="2200" dirty="0" smtClean="0">
                <a:latin typeface="Calibri" pitchFamily="34" charset="0"/>
                <a:cs typeface="Arial" pitchFamily="34" charset="0"/>
              </a:rPr>
              <a:t>, which refers to the cultural meaning of a particular setting. Both these aspects of geography inform health geographers’ work.</a:t>
            </a:r>
          </a:p>
        </p:txBody>
      </p:sp>
      <p:sp>
        <p:nvSpPr>
          <p:cNvPr id="17" name="Rectangle 3"/>
          <p:cNvSpPr txBox="1">
            <a:spLocks noChangeArrowheads="1"/>
          </p:cNvSpPr>
          <p:nvPr/>
        </p:nvSpPr>
        <p:spPr bwMode="auto">
          <a:xfrm>
            <a:off x="764150" y="3775075"/>
            <a:ext cx="3379640" cy="1446550"/>
          </a:xfrm>
          <a:prstGeom prst="rect">
            <a:avLst/>
          </a:prstGeom>
          <a:solidFill>
            <a:schemeClr val="accent2"/>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spAutoFit/>
          </a:bodyPr>
          <a:lstStyle/>
          <a:p>
            <a:pPr indent="-319088" algn="ctr" eaLnBrk="0" hangingPunct="0">
              <a:spcBef>
                <a:spcPct val="50000"/>
              </a:spcBef>
              <a:buClr>
                <a:schemeClr val="accent2"/>
              </a:buClr>
              <a:buSzPct val="60000"/>
              <a:defRPr/>
            </a:pPr>
            <a:r>
              <a:rPr lang="en-US" sz="2200" dirty="0" smtClean="0">
                <a:latin typeface="Calibri" pitchFamily="34" charset="0"/>
                <a:cs typeface="Arial" pitchFamily="34" charset="0"/>
              </a:rPr>
              <a:t>Spatial questions consider how and why things are distributed or connected in the way they are.</a:t>
            </a:r>
          </a:p>
        </p:txBody>
      </p:sp>
      <p:sp>
        <p:nvSpPr>
          <p:cNvPr id="2" name="Rectangle 3"/>
          <p:cNvSpPr txBox="1">
            <a:spLocks noChangeArrowheads="1"/>
          </p:cNvSpPr>
          <p:nvPr/>
        </p:nvSpPr>
        <p:spPr bwMode="auto">
          <a:xfrm>
            <a:off x="5499476" y="3775075"/>
            <a:ext cx="2880374" cy="1785104"/>
          </a:xfrm>
          <a:prstGeom prst="rect">
            <a:avLst/>
          </a:prstGeom>
          <a:solidFill>
            <a:schemeClr val="accent2"/>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spAutoFit/>
          </a:bodyPr>
          <a:lstStyle/>
          <a:p>
            <a:pPr indent="-319088" algn="ctr" eaLnBrk="0" hangingPunct="0">
              <a:spcBef>
                <a:spcPct val="50000"/>
              </a:spcBef>
              <a:buClr>
                <a:schemeClr val="accent2"/>
              </a:buClr>
              <a:buSzPct val="60000"/>
              <a:defRPr/>
            </a:pPr>
            <a:r>
              <a:rPr lang="en-US" sz="2200" dirty="0" smtClean="0">
                <a:latin typeface="Calibri" pitchFamily="34" charset="0"/>
                <a:cs typeface="Arial" pitchFamily="34" charset="0"/>
              </a:rPr>
              <a:t>Questions related to place consider how cultural constructions of a place influence the people who live there.</a:t>
            </a:r>
          </a:p>
        </p:txBody>
      </p:sp>
      <p:sp>
        <p:nvSpPr>
          <p:cNvPr id="6" name="Footer Placeholder 2"/>
          <p:cNvSpPr txBox="1">
            <a:spLocks noGrp="1"/>
          </p:cNvSpPr>
          <p:nvPr/>
        </p:nvSpPr>
        <p:spPr bwMode="auto">
          <a:xfrm>
            <a:off x="3009900" y="6553200"/>
            <a:ext cx="44958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An Introduction to the Geography of Health</a:t>
            </a:r>
            <a:endParaRPr lang="en-US" sz="1200" i="1" dirty="0">
              <a:solidFill>
                <a:schemeClr val="accent1">
                  <a:lumMod val="50000"/>
                </a:schemeClr>
              </a:solidFill>
              <a:latin typeface="Candara" pitchFamily="34" charset="0"/>
              <a:cs typeface="+mn-cs"/>
            </a:endParaRPr>
          </a:p>
        </p:txBody>
      </p:sp>
      <p:sp>
        <p:nvSpPr>
          <p:cNvPr id="7"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8"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9" name="Slide Number Placeholder 1"/>
          <p:cNvSpPr txBox="1">
            <a:spLocks noGrp="1"/>
          </p:cNvSpPr>
          <p:nvPr/>
        </p:nvSpPr>
        <p:spPr>
          <a:xfrm>
            <a:off x="0" y="6553200"/>
            <a:ext cx="800100" cy="304800"/>
          </a:xfrm>
          <a:prstGeom prst="rect">
            <a:avLst/>
          </a:prstGeom>
          <a:noFill/>
        </p:spPr>
        <p:txBody>
          <a:bodyPr anchor="ctr">
            <a:normAutofit/>
          </a:bodyPr>
          <a:lstStyle/>
          <a:p>
            <a:pPr algn="ctr" fontAlgn="auto">
              <a:spcBef>
                <a:spcPts val="0"/>
              </a:spcBef>
              <a:spcAft>
                <a:spcPts val="0"/>
              </a:spcAft>
              <a:defRPr/>
            </a:pPr>
            <a:fld id="{90924929-2E98-47DA-9AF0-5A1DA80AF492}" type="slidenum">
              <a:rPr lang="en-US" sz="1400">
                <a:solidFill>
                  <a:schemeClr val="accent1">
                    <a:lumMod val="50000"/>
                  </a:schemeClr>
                </a:solidFill>
                <a:latin typeface="Candara" pitchFamily="34" charset="0"/>
                <a:cs typeface="+mn-cs"/>
              </a:rPr>
              <a:pPr algn="ctr" fontAlgn="auto">
                <a:spcBef>
                  <a:spcPts val="0"/>
                </a:spcBef>
                <a:spcAft>
                  <a:spcPts val="0"/>
                </a:spcAft>
                <a:defRPr/>
              </a:pPr>
              <a:t>3</a:t>
            </a:fld>
            <a:endParaRPr lang="en-US" sz="1400" dirty="0">
              <a:solidFill>
                <a:schemeClr val="accent1">
                  <a:lumMod val="50000"/>
                </a:schemeClr>
              </a:solidFill>
              <a:latin typeface="Candara" pitchFamily="34" charset="0"/>
              <a:cs typeface="+mn-cs"/>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33"/>
          <p:cNvSpPr txBox="1">
            <a:spLocks noChangeArrowheads="1"/>
          </p:cNvSpPr>
          <p:nvPr/>
        </p:nvSpPr>
        <p:spPr bwMode="auto">
          <a:xfrm>
            <a:off x="942809" y="1296910"/>
            <a:ext cx="7258383" cy="2431435"/>
          </a:xfrm>
          <a:prstGeom prst="rect">
            <a:avLst/>
          </a:prstGeom>
          <a:solidFill>
            <a:srgbClr val="D8E2EB"/>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a:spcBef>
                <a:spcPts val="600"/>
              </a:spcBef>
              <a:defRPr/>
            </a:pPr>
            <a:r>
              <a:rPr lang="en-US" sz="2200" dirty="0" smtClean="0">
                <a:solidFill>
                  <a:schemeClr val="tx1"/>
                </a:solidFill>
                <a:latin typeface="Calibri" pitchFamily="34" charset="0"/>
                <a:cs typeface="Arial" pitchFamily="34" charset="0"/>
              </a:rPr>
              <a:t>Some questions posed by a health geographer could include:</a:t>
            </a:r>
          </a:p>
          <a:p>
            <a:pPr algn="ctr">
              <a:spcBef>
                <a:spcPts val="600"/>
              </a:spcBef>
              <a:defRPr/>
            </a:pPr>
            <a:r>
              <a:rPr lang="en-US" sz="2200" dirty="0" smtClean="0">
                <a:solidFill>
                  <a:schemeClr val="tx1"/>
                </a:solidFill>
                <a:latin typeface="Calibri" pitchFamily="34" charset="0"/>
                <a:cs typeface="Arial" pitchFamily="34" charset="0"/>
              </a:rPr>
              <a:t>How </a:t>
            </a:r>
            <a:r>
              <a:rPr lang="en-US" sz="2200" dirty="0">
                <a:solidFill>
                  <a:schemeClr val="tx1"/>
                </a:solidFill>
                <a:latin typeface="Calibri" pitchFamily="34" charset="0"/>
                <a:cs typeface="Arial" pitchFamily="34" charset="0"/>
              </a:rPr>
              <a:t>does a particular environment influence health?</a:t>
            </a:r>
          </a:p>
          <a:p>
            <a:pPr algn="ctr">
              <a:spcBef>
                <a:spcPts val="600"/>
              </a:spcBef>
              <a:defRPr/>
            </a:pPr>
            <a:r>
              <a:rPr lang="en-US" sz="2200" dirty="0">
                <a:solidFill>
                  <a:schemeClr val="tx1"/>
                </a:solidFill>
                <a:latin typeface="Calibri" pitchFamily="34" charset="0"/>
                <a:cs typeface="Arial" pitchFamily="34" charset="0"/>
              </a:rPr>
              <a:t>How does human activity affect health in different locations?</a:t>
            </a:r>
          </a:p>
          <a:p>
            <a:pPr algn="ctr">
              <a:spcBef>
                <a:spcPts val="600"/>
              </a:spcBef>
              <a:defRPr/>
            </a:pPr>
            <a:r>
              <a:rPr lang="en-US" sz="2200" dirty="0">
                <a:solidFill>
                  <a:schemeClr val="tx1"/>
                </a:solidFill>
                <a:latin typeface="Calibri" pitchFamily="34" charset="0"/>
                <a:cs typeface="Arial" pitchFamily="34" charset="0"/>
              </a:rPr>
              <a:t>How does disease spread across space?</a:t>
            </a:r>
          </a:p>
          <a:p>
            <a:pPr algn="ctr">
              <a:spcBef>
                <a:spcPts val="600"/>
              </a:spcBef>
              <a:defRPr/>
            </a:pPr>
            <a:r>
              <a:rPr lang="en-US" sz="2200" dirty="0">
                <a:solidFill>
                  <a:schemeClr val="tx1"/>
                </a:solidFill>
                <a:latin typeface="Calibri" pitchFamily="34" charset="0"/>
                <a:cs typeface="Arial" pitchFamily="34" charset="0"/>
              </a:rPr>
              <a:t>How do people’s interactions with and feelings about a particular place influence their health</a:t>
            </a:r>
            <a:r>
              <a:rPr lang="en-US" sz="2200" dirty="0" smtClean="0">
                <a:solidFill>
                  <a:schemeClr val="tx1"/>
                </a:solidFill>
                <a:latin typeface="Calibri" pitchFamily="34" charset="0"/>
                <a:cs typeface="Arial" pitchFamily="34" charset="0"/>
              </a:rPr>
              <a:t>? </a:t>
            </a:r>
            <a:endParaRPr lang="en-US" sz="2200" dirty="0">
              <a:solidFill>
                <a:schemeClr val="tx1"/>
              </a:solidFill>
              <a:latin typeface="Calibri" pitchFamily="34" charset="0"/>
              <a:cs typeface="Arial" pitchFamily="34" charset="0"/>
            </a:endParaRPr>
          </a:p>
        </p:txBody>
      </p:sp>
      <p:sp>
        <p:nvSpPr>
          <p:cNvPr id="8" name="Footer Placeholder 2"/>
          <p:cNvSpPr txBox="1">
            <a:spLocks noGrp="1"/>
          </p:cNvSpPr>
          <p:nvPr/>
        </p:nvSpPr>
        <p:spPr bwMode="auto">
          <a:xfrm>
            <a:off x="3009900" y="6553200"/>
            <a:ext cx="44958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An Introduction to the Geography of Health</a:t>
            </a:r>
            <a:endParaRPr lang="en-US" sz="1200" i="1" dirty="0">
              <a:solidFill>
                <a:schemeClr val="accent1">
                  <a:lumMod val="50000"/>
                </a:schemeClr>
              </a:solidFill>
              <a:latin typeface="Candara" pitchFamily="34" charset="0"/>
              <a:cs typeface="+mn-cs"/>
            </a:endParaRPr>
          </a:p>
        </p:txBody>
      </p:sp>
      <p:sp>
        <p:nvSpPr>
          <p:cNvPr id="9"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0"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2" name="Slide Number Placeholder 1"/>
          <p:cNvSpPr txBox="1">
            <a:spLocks noGrp="1"/>
          </p:cNvSpPr>
          <p:nvPr/>
        </p:nvSpPr>
        <p:spPr>
          <a:xfrm>
            <a:off x="0" y="6553200"/>
            <a:ext cx="800100" cy="304800"/>
          </a:xfrm>
          <a:prstGeom prst="rect">
            <a:avLst/>
          </a:prstGeom>
          <a:noFill/>
        </p:spPr>
        <p:txBody>
          <a:bodyPr anchor="ctr">
            <a:normAutofit/>
          </a:bodyPr>
          <a:lstStyle/>
          <a:p>
            <a:pPr algn="ctr" fontAlgn="auto">
              <a:spcBef>
                <a:spcPts val="0"/>
              </a:spcBef>
              <a:spcAft>
                <a:spcPts val="0"/>
              </a:spcAft>
              <a:defRPr/>
            </a:pPr>
            <a:fld id="{90924929-2E98-47DA-9AF0-5A1DA80AF492}" type="slidenum">
              <a:rPr lang="en-US" sz="1400">
                <a:solidFill>
                  <a:schemeClr val="accent1">
                    <a:lumMod val="50000"/>
                  </a:schemeClr>
                </a:solidFill>
                <a:latin typeface="Candara" pitchFamily="34" charset="0"/>
                <a:cs typeface="+mn-cs"/>
              </a:rPr>
              <a:pPr algn="ctr" fontAlgn="auto">
                <a:spcBef>
                  <a:spcPts val="0"/>
                </a:spcBef>
                <a:spcAft>
                  <a:spcPts val="0"/>
                </a:spcAft>
                <a:defRPr/>
              </a:pPr>
              <a:t>4</a:t>
            </a:fld>
            <a:endParaRPr lang="en-US" sz="1400" dirty="0">
              <a:solidFill>
                <a:schemeClr val="accent1">
                  <a:lumMod val="50000"/>
                </a:schemeClr>
              </a:solidFill>
              <a:latin typeface="Candara" pitchFamily="34" charset="0"/>
              <a:cs typeface="+mn-cs"/>
            </a:endParaRPr>
          </a:p>
        </p:txBody>
      </p:sp>
      <p:sp>
        <p:nvSpPr>
          <p:cNvPr id="14" name="Text Box 2"/>
          <p:cNvSpPr txBox="1">
            <a:spLocks noChangeArrowheads="1"/>
          </p:cNvSpPr>
          <p:nvPr/>
        </p:nvSpPr>
        <p:spPr bwMode="auto">
          <a:xfrm>
            <a:off x="2152650" y="279400"/>
            <a:ext cx="4816475" cy="476250"/>
          </a:xfrm>
          <a:prstGeom prst="rect">
            <a:avLst/>
          </a:prstGeom>
          <a:solidFill>
            <a:srgbClr val="003455"/>
          </a:solidFill>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pPr algn="ctr" eaLnBrk="0" fontAlgn="auto" hangingPunct="0">
              <a:spcBef>
                <a:spcPts val="0"/>
              </a:spcBef>
              <a:spcAft>
                <a:spcPts val="0"/>
              </a:spcAft>
              <a:defRPr/>
            </a:pPr>
            <a:r>
              <a:rPr lang="en-US" sz="2400" dirty="0">
                <a:latin typeface="Trebuchet MS" pitchFamily="34" charset="0"/>
              </a:rPr>
              <a:t>What is the geography of health?</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2" name="Slide Number Placeholder 1"/>
          <p:cNvSpPr>
            <a:spLocks noGrp="1"/>
          </p:cNvSpPr>
          <p:nvPr>
            <p:ph type="sldNum" sz="quarter" idx="11"/>
          </p:nvPr>
        </p:nvSpPr>
        <p:spPr>
          <a:xfrm>
            <a:off x="0" y="6553200"/>
            <a:ext cx="800100" cy="304800"/>
          </a:xfrm>
        </p:spPr>
        <p:txBody>
          <a:bodyPr/>
          <a:lstStyle/>
          <a:p>
            <a:pPr>
              <a:defRPr/>
            </a:pPr>
            <a:fld id="{44AF73F9-87E0-44D3-AEA5-966FB79C817C}" type="slidenum">
              <a:rPr lang="en-US" b="0">
                <a:solidFill>
                  <a:schemeClr val="accent1">
                    <a:lumMod val="50000"/>
                  </a:schemeClr>
                </a:solidFill>
                <a:latin typeface="Candara" pitchFamily="34" charset="0"/>
              </a:rPr>
              <a:pPr>
                <a:defRPr/>
              </a:pPr>
              <a:t>5</a:t>
            </a:fld>
            <a:endParaRPr lang="en-US" b="0" dirty="0">
              <a:solidFill>
                <a:schemeClr val="accent1">
                  <a:lumMod val="50000"/>
                </a:schemeClr>
              </a:solidFill>
              <a:latin typeface="Candara" pitchFamily="34" charset="0"/>
            </a:endParaRPr>
          </a:p>
        </p:txBody>
      </p:sp>
      <p:sp>
        <p:nvSpPr>
          <p:cNvPr id="15365"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7"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0" name="Rectangle 3"/>
          <p:cNvSpPr txBox="1">
            <a:spLocks noChangeArrowheads="1"/>
          </p:cNvSpPr>
          <p:nvPr/>
        </p:nvSpPr>
        <p:spPr bwMode="auto">
          <a:xfrm>
            <a:off x="3072607" y="4965200"/>
            <a:ext cx="2998787" cy="915987"/>
          </a:xfrm>
          <a:prstGeom prst="rect">
            <a:avLst/>
          </a:prstGeom>
          <a:solidFill>
            <a:srgbClr val="A10518"/>
          </a:solidFill>
          <a:ln>
            <a:noFill/>
            <a:headEnd/>
            <a:tailEnd/>
          </a:ln>
        </p:spPr>
        <p:style>
          <a:lnRef idx="2">
            <a:schemeClr val="dk1">
              <a:shade val="50000"/>
            </a:schemeClr>
          </a:lnRef>
          <a:fillRef idx="1">
            <a:schemeClr val="dk1"/>
          </a:fillRef>
          <a:effectRef idx="0">
            <a:schemeClr val="dk1"/>
          </a:effectRef>
          <a:fontRef idx="minor">
            <a:schemeClr val="lt1"/>
          </a:fontRef>
        </p:style>
        <p:txBody>
          <a:bodyPr>
            <a:spAutoFit/>
          </a:bodyPr>
          <a:lstStyle/>
          <a:p>
            <a:pPr algn="ctr">
              <a:spcBef>
                <a:spcPct val="20000"/>
              </a:spcBef>
              <a:defRPr/>
            </a:pPr>
            <a:r>
              <a:rPr lang="en-US" b="1" dirty="0">
                <a:solidFill>
                  <a:srgbClr val="D9D9D9"/>
                </a:solidFill>
                <a:latin typeface="Calibri" pitchFamily="34" charset="0"/>
              </a:rPr>
              <a:t>What questions might health geographers ask related to these images?</a:t>
            </a:r>
          </a:p>
        </p:txBody>
      </p:sp>
      <p:pic>
        <p:nvPicPr>
          <p:cNvPr id="7178" name="Picture 10" descr="091 Oeffentlicher Brunnen, Morocco"/>
          <p:cNvPicPr>
            <a:picLocks noChangeAspect="1" noChangeArrowheads="1"/>
          </p:cNvPicPr>
          <p:nvPr/>
        </p:nvPicPr>
        <p:blipFill>
          <a:blip r:embed="rId3" cstate="print"/>
          <a:srcRect/>
          <a:stretch>
            <a:fillRect/>
          </a:stretch>
        </p:blipFill>
        <p:spPr bwMode="auto">
          <a:xfrm>
            <a:off x="5862637" y="894270"/>
            <a:ext cx="2413000" cy="3216275"/>
          </a:xfrm>
          <a:prstGeom prst="rect">
            <a:avLst/>
          </a:prstGeom>
        </p:spPr>
        <p:style>
          <a:lnRef idx="2">
            <a:schemeClr val="dk1"/>
          </a:lnRef>
          <a:fillRef idx="1">
            <a:schemeClr val="lt1"/>
          </a:fillRef>
          <a:effectRef idx="0">
            <a:schemeClr val="dk1"/>
          </a:effectRef>
          <a:fontRef idx="minor">
            <a:schemeClr val="dk1"/>
          </a:fontRef>
        </p:style>
      </p:pic>
      <p:pic>
        <p:nvPicPr>
          <p:cNvPr id="7180" name="Picture 12" descr="Vaccination campaign, Bolivia"/>
          <p:cNvPicPr>
            <a:picLocks noChangeAspect="1" noChangeArrowheads="1"/>
          </p:cNvPicPr>
          <p:nvPr/>
        </p:nvPicPr>
        <p:blipFill>
          <a:blip r:embed="rId4" cstate="print"/>
          <a:srcRect/>
          <a:stretch>
            <a:fillRect/>
          </a:stretch>
        </p:blipFill>
        <p:spPr bwMode="auto">
          <a:xfrm>
            <a:off x="808038" y="894270"/>
            <a:ext cx="4281487" cy="3211513"/>
          </a:xfrm>
          <a:prstGeom prst="rect">
            <a:avLst/>
          </a:prstGeom>
        </p:spPr>
        <p:style>
          <a:lnRef idx="2">
            <a:schemeClr val="dk1"/>
          </a:lnRef>
          <a:fillRef idx="1">
            <a:schemeClr val="lt1"/>
          </a:fillRef>
          <a:effectRef idx="0">
            <a:schemeClr val="dk1"/>
          </a:effectRef>
          <a:fontRef idx="minor">
            <a:schemeClr val="dk1"/>
          </a:fontRef>
        </p:style>
      </p:pic>
      <p:sp>
        <p:nvSpPr>
          <p:cNvPr id="12" name="TextBox 11"/>
          <p:cNvSpPr txBox="1"/>
          <p:nvPr/>
        </p:nvSpPr>
        <p:spPr>
          <a:xfrm>
            <a:off x="7507767" y="6262806"/>
            <a:ext cx="1711238" cy="276999"/>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a:spAutoFit/>
          </a:bodyPr>
          <a:lstStyle/>
          <a:p>
            <a:pPr>
              <a:defRPr/>
            </a:pPr>
            <a:r>
              <a:rPr lang="en-US" sz="1200" dirty="0">
                <a:solidFill>
                  <a:schemeClr val="accent2">
                    <a:lumMod val="10000"/>
                  </a:schemeClr>
                </a:solidFill>
                <a:latin typeface="Calibri" pitchFamily="34" charset="0"/>
              </a:rPr>
              <a:t>Photos by Heike Alberts</a:t>
            </a:r>
          </a:p>
        </p:txBody>
      </p:sp>
      <p:sp>
        <p:nvSpPr>
          <p:cNvPr id="15" name="Rectangle 3"/>
          <p:cNvSpPr txBox="1">
            <a:spLocks noChangeArrowheads="1"/>
          </p:cNvSpPr>
          <p:nvPr/>
        </p:nvSpPr>
        <p:spPr bwMode="auto">
          <a:xfrm>
            <a:off x="1470189" y="4005075"/>
            <a:ext cx="2957185" cy="369332"/>
          </a:xfrm>
          <a:prstGeom prst="rect">
            <a:avLst/>
          </a:prstGeom>
          <a:solidFill>
            <a:srgbClr val="FFFFCC"/>
          </a:solidFill>
          <a:ln>
            <a:headEnd/>
            <a:tailEnd/>
          </a:ln>
        </p:spPr>
        <p:style>
          <a:lnRef idx="2">
            <a:schemeClr val="dk1"/>
          </a:lnRef>
          <a:fillRef idx="1">
            <a:schemeClr val="lt1"/>
          </a:fillRef>
          <a:effectRef idx="0">
            <a:schemeClr val="dk1"/>
          </a:effectRef>
          <a:fontRef idx="minor">
            <a:schemeClr val="dk1"/>
          </a:fontRef>
        </p:style>
        <p:txBody>
          <a:bodyPr wrap="none">
            <a:spAutoFit/>
          </a:bodyPr>
          <a:lstStyle/>
          <a:p>
            <a:pPr algn="ctr">
              <a:spcBef>
                <a:spcPct val="20000"/>
              </a:spcBef>
              <a:defRPr/>
            </a:pPr>
            <a:r>
              <a:rPr lang="en-US" dirty="0" smtClean="0">
                <a:solidFill>
                  <a:schemeClr val="tx1"/>
                </a:solidFill>
                <a:latin typeface="Calibri" pitchFamily="34" charset="0"/>
              </a:rPr>
              <a:t>Vaccination campaign, Bolivia</a:t>
            </a:r>
          </a:p>
        </p:txBody>
      </p:sp>
      <p:sp>
        <p:nvSpPr>
          <p:cNvPr id="16" name="Rectangle 3"/>
          <p:cNvSpPr txBox="1">
            <a:spLocks noChangeArrowheads="1"/>
          </p:cNvSpPr>
          <p:nvPr/>
        </p:nvSpPr>
        <p:spPr bwMode="auto">
          <a:xfrm>
            <a:off x="5762555" y="4005075"/>
            <a:ext cx="2627066" cy="369332"/>
          </a:xfrm>
          <a:prstGeom prst="rect">
            <a:avLst/>
          </a:prstGeom>
          <a:solidFill>
            <a:srgbClr val="FFFFCC"/>
          </a:solidFill>
          <a:ln>
            <a:headEnd/>
            <a:tailEnd/>
          </a:ln>
        </p:spPr>
        <p:style>
          <a:lnRef idx="2">
            <a:schemeClr val="dk1"/>
          </a:lnRef>
          <a:fillRef idx="1">
            <a:schemeClr val="lt1"/>
          </a:fillRef>
          <a:effectRef idx="0">
            <a:schemeClr val="dk1"/>
          </a:effectRef>
          <a:fontRef idx="minor">
            <a:schemeClr val="dk1"/>
          </a:fontRef>
        </p:style>
        <p:txBody>
          <a:bodyPr wrap="none">
            <a:spAutoFit/>
          </a:bodyPr>
          <a:lstStyle/>
          <a:p>
            <a:pPr algn="ctr">
              <a:spcBef>
                <a:spcPct val="20000"/>
              </a:spcBef>
              <a:defRPr/>
            </a:pPr>
            <a:r>
              <a:rPr lang="en-US" dirty="0" smtClean="0">
                <a:solidFill>
                  <a:schemeClr val="tx1"/>
                </a:solidFill>
                <a:latin typeface="Calibri" pitchFamily="34" charset="0"/>
              </a:rPr>
              <a:t>Collecting water, Morocco</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14" descr="Chapter01_Fig01_01a.jpg"/>
          <p:cNvPicPr>
            <a:picLocks noChangeAspect="1"/>
          </p:cNvPicPr>
          <p:nvPr/>
        </p:nvPicPr>
        <p:blipFill>
          <a:blip r:embed="rId3" cstate="print"/>
          <a:srcRect/>
          <a:stretch>
            <a:fillRect/>
          </a:stretch>
        </p:blipFill>
        <p:spPr bwMode="auto">
          <a:xfrm>
            <a:off x="269875" y="203200"/>
            <a:ext cx="4570413" cy="6188075"/>
          </a:xfrm>
          <a:prstGeom prst="rect">
            <a:avLst/>
          </a:prstGeom>
          <a:noFill/>
          <a:ln w="9525">
            <a:noFill/>
            <a:miter lim="800000"/>
            <a:headEnd/>
            <a:tailEnd/>
          </a:ln>
        </p:spPr>
      </p:pic>
      <p:sp>
        <p:nvSpPr>
          <p:cNvPr id="20" name="Rectangle 3"/>
          <p:cNvSpPr txBox="1">
            <a:spLocks noChangeArrowheads="1"/>
          </p:cNvSpPr>
          <p:nvPr/>
        </p:nvSpPr>
        <p:spPr bwMode="auto">
          <a:xfrm>
            <a:off x="3381445" y="5310845"/>
            <a:ext cx="2957185" cy="923330"/>
          </a:xfrm>
          <a:prstGeom prst="rect">
            <a:avLst/>
          </a:prstGeom>
          <a:solidFill>
            <a:srgbClr val="FFFFCC"/>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a:spcBef>
                <a:spcPct val="20000"/>
              </a:spcBef>
              <a:defRPr/>
            </a:pPr>
            <a:r>
              <a:rPr lang="en-US" dirty="0">
                <a:solidFill>
                  <a:schemeClr val="tx1"/>
                </a:solidFill>
                <a:latin typeface="Calibri" pitchFamily="34" charset="0"/>
              </a:rPr>
              <a:t>This map shows the general distribution of malaria in South America.</a:t>
            </a:r>
          </a:p>
        </p:txBody>
      </p:sp>
      <p:sp>
        <p:nvSpPr>
          <p:cNvPr id="9"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0"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1"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2" name="Slide Number Placeholder 1"/>
          <p:cNvSpPr>
            <a:spLocks noGrp="1"/>
          </p:cNvSpPr>
          <p:nvPr>
            <p:ph type="sldNum" sz="quarter" idx="11"/>
          </p:nvPr>
        </p:nvSpPr>
        <p:spPr>
          <a:xfrm>
            <a:off x="0" y="6553200"/>
            <a:ext cx="800100" cy="304800"/>
          </a:xfrm>
        </p:spPr>
        <p:txBody>
          <a:bodyPr/>
          <a:lstStyle/>
          <a:p>
            <a:pPr>
              <a:defRPr/>
            </a:pPr>
            <a:fld id="{3A772C6E-1411-43AD-876A-2EAE227D3F0A}" type="slidenum">
              <a:rPr lang="en-US" b="0">
                <a:solidFill>
                  <a:schemeClr val="accent1">
                    <a:lumMod val="50000"/>
                  </a:schemeClr>
                </a:solidFill>
                <a:latin typeface="Candara" pitchFamily="34" charset="0"/>
              </a:rPr>
              <a:pPr>
                <a:defRPr/>
              </a:pPr>
              <a:t>6</a:t>
            </a:fld>
            <a:endParaRPr lang="en-US" b="0" dirty="0">
              <a:solidFill>
                <a:schemeClr val="accent1">
                  <a:lumMod val="50000"/>
                </a:schemeClr>
              </a:solidFill>
              <a:latin typeface="Candara" pitchFamily="34" charset="0"/>
            </a:endParaRPr>
          </a:p>
        </p:txBody>
      </p:sp>
      <p:sp>
        <p:nvSpPr>
          <p:cNvPr id="16" name="Rectangle 3"/>
          <p:cNvSpPr txBox="1">
            <a:spLocks noChangeArrowheads="1"/>
          </p:cNvSpPr>
          <p:nvPr/>
        </p:nvSpPr>
        <p:spPr bwMode="auto">
          <a:xfrm>
            <a:off x="5186480" y="2430463"/>
            <a:ext cx="3457458" cy="1107996"/>
          </a:xfrm>
          <a:prstGeom prst="rect">
            <a:avLst/>
          </a:prstGeom>
          <a:solidFill>
            <a:srgbClr val="D8E2EB"/>
          </a:solid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a:spcBef>
                <a:spcPct val="50000"/>
              </a:spcBef>
              <a:defRPr/>
            </a:pPr>
            <a:r>
              <a:rPr lang="en-US" sz="2200" dirty="0">
                <a:solidFill>
                  <a:schemeClr val="tx1"/>
                </a:solidFill>
                <a:latin typeface="Calibri" pitchFamily="34" charset="0"/>
                <a:cs typeface="Arial" pitchFamily="34" charset="0"/>
              </a:rPr>
              <a:t>Geographers often use maps as a tool to explore spatial patterns and questions.</a:t>
            </a:r>
          </a:p>
        </p:txBody>
      </p:sp>
      <p:sp>
        <p:nvSpPr>
          <p:cNvPr id="14" name="TextBox 13"/>
          <p:cNvSpPr txBox="1"/>
          <p:nvPr/>
        </p:nvSpPr>
        <p:spPr>
          <a:xfrm>
            <a:off x="232235" y="5962925"/>
            <a:ext cx="1443793" cy="461665"/>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a:spAutoFit/>
          </a:bodyPr>
          <a:lstStyle/>
          <a:p>
            <a:pPr>
              <a:spcBef>
                <a:spcPct val="20000"/>
              </a:spcBef>
              <a:defRPr/>
            </a:pPr>
            <a:r>
              <a:rPr lang="en-US" sz="1200" dirty="0" smtClean="0">
                <a:solidFill>
                  <a:schemeClr val="tx1"/>
                </a:solidFill>
                <a:latin typeface="Calibri" pitchFamily="34" charset="0"/>
              </a:rPr>
              <a:t>Data source:</a:t>
            </a:r>
            <a:br>
              <a:rPr lang="en-US" sz="1200" dirty="0" smtClean="0">
                <a:solidFill>
                  <a:schemeClr val="tx1"/>
                </a:solidFill>
                <a:latin typeface="Calibri" pitchFamily="34" charset="0"/>
              </a:rPr>
            </a:br>
            <a:r>
              <a:rPr lang="en-US" sz="1200" dirty="0" smtClean="0">
                <a:solidFill>
                  <a:schemeClr val="tx1"/>
                </a:solidFill>
                <a:latin typeface="Calibri" pitchFamily="34" charset="0"/>
              </a:rPr>
              <a:t>Guerra </a:t>
            </a:r>
            <a:r>
              <a:rPr lang="en-US" sz="1200" dirty="0">
                <a:solidFill>
                  <a:schemeClr val="tx1"/>
                </a:solidFill>
                <a:latin typeface="Calibri" pitchFamily="34" charset="0"/>
              </a:rPr>
              <a:t>et al. (2008) </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33"/>
          <p:cNvSpPr txBox="1">
            <a:spLocks noChangeArrowheads="1"/>
          </p:cNvSpPr>
          <p:nvPr/>
        </p:nvSpPr>
        <p:spPr bwMode="auto">
          <a:xfrm>
            <a:off x="5532438" y="1624013"/>
            <a:ext cx="3094037" cy="1200150"/>
          </a:xfrm>
          <a:prstGeom prst="rect">
            <a:avLst/>
          </a:prstGeom>
          <a:solidFill>
            <a:srgbClr val="A10518"/>
          </a:solidFill>
          <a:ln>
            <a:noFill/>
            <a:headEnd/>
            <a:tailEnd/>
          </a:ln>
        </p:spPr>
        <p:style>
          <a:lnRef idx="2">
            <a:schemeClr val="dk1">
              <a:shade val="50000"/>
            </a:schemeClr>
          </a:lnRef>
          <a:fillRef idx="1">
            <a:schemeClr val="dk1"/>
          </a:fillRef>
          <a:effectRef idx="0">
            <a:schemeClr val="dk1"/>
          </a:effectRef>
          <a:fontRef idx="minor">
            <a:schemeClr val="lt1"/>
          </a:fontRef>
        </p:style>
        <p:txBody>
          <a:bodyPr>
            <a:spAutoFit/>
          </a:bodyPr>
          <a:lstStyle/>
          <a:p>
            <a:pPr algn="ctr">
              <a:spcBef>
                <a:spcPct val="20000"/>
              </a:spcBef>
              <a:defRPr/>
            </a:pPr>
            <a:r>
              <a:rPr lang="en-US" b="1" dirty="0">
                <a:solidFill>
                  <a:srgbClr val="D9D9D9"/>
                </a:solidFill>
                <a:latin typeface="Calibri" pitchFamily="34" charset="0"/>
              </a:rPr>
              <a:t>What is it about the natural and built environments of certain places that </a:t>
            </a:r>
            <a:r>
              <a:rPr lang="en-US" b="1" dirty="0" smtClean="0">
                <a:solidFill>
                  <a:srgbClr val="D9D9D9"/>
                </a:solidFill>
                <a:latin typeface="Calibri" pitchFamily="34" charset="0"/>
              </a:rPr>
              <a:t>makes </a:t>
            </a:r>
            <a:r>
              <a:rPr lang="en-US" b="1" dirty="0">
                <a:solidFill>
                  <a:srgbClr val="D9D9D9"/>
                </a:solidFill>
                <a:latin typeface="Calibri" pitchFamily="34" charset="0"/>
              </a:rPr>
              <a:t>them vulnerable to malaria?</a:t>
            </a:r>
          </a:p>
        </p:txBody>
      </p:sp>
      <p:sp>
        <p:nvSpPr>
          <p:cNvPr id="14"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5"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6"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7" name="Slide Number Placeholder 1"/>
          <p:cNvSpPr>
            <a:spLocks noGrp="1"/>
          </p:cNvSpPr>
          <p:nvPr>
            <p:ph type="sldNum" sz="quarter" idx="11"/>
          </p:nvPr>
        </p:nvSpPr>
        <p:spPr>
          <a:xfrm>
            <a:off x="0" y="6553200"/>
            <a:ext cx="800100" cy="304800"/>
          </a:xfrm>
        </p:spPr>
        <p:txBody>
          <a:bodyPr/>
          <a:lstStyle/>
          <a:p>
            <a:pPr>
              <a:defRPr/>
            </a:pPr>
            <a:fld id="{A4F51117-48D8-4A2A-8621-ED55AD5B0125}" type="slidenum">
              <a:rPr lang="en-US" b="0">
                <a:solidFill>
                  <a:schemeClr val="accent1">
                    <a:lumMod val="50000"/>
                  </a:schemeClr>
                </a:solidFill>
                <a:latin typeface="Candara" pitchFamily="34" charset="0"/>
              </a:rPr>
              <a:pPr>
                <a:defRPr/>
              </a:pPr>
              <a:t>7</a:t>
            </a:fld>
            <a:endParaRPr lang="en-US" b="0" dirty="0">
              <a:solidFill>
                <a:schemeClr val="accent1">
                  <a:lumMod val="50000"/>
                </a:schemeClr>
              </a:solidFill>
              <a:latin typeface="Candara" pitchFamily="34" charset="0"/>
            </a:endParaRPr>
          </a:p>
        </p:txBody>
      </p:sp>
      <p:pic>
        <p:nvPicPr>
          <p:cNvPr id="9" name="Picture 14" descr="Chapter01_Fig01_01a.jpg"/>
          <p:cNvPicPr>
            <a:picLocks noChangeAspect="1"/>
          </p:cNvPicPr>
          <p:nvPr/>
        </p:nvPicPr>
        <p:blipFill>
          <a:blip r:embed="rId3" cstate="print"/>
          <a:srcRect/>
          <a:stretch>
            <a:fillRect/>
          </a:stretch>
        </p:blipFill>
        <p:spPr bwMode="auto">
          <a:xfrm>
            <a:off x="269875" y="203200"/>
            <a:ext cx="4570413" cy="6188075"/>
          </a:xfrm>
          <a:prstGeom prst="rect">
            <a:avLst/>
          </a:prstGeom>
          <a:noFill/>
          <a:ln w="9525">
            <a:noFill/>
            <a:miter lim="800000"/>
            <a:headEnd/>
            <a:tailEnd/>
          </a:ln>
        </p:spPr>
      </p:pic>
      <p:sp>
        <p:nvSpPr>
          <p:cNvPr id="10" name="TextBox 9"/>
          <p:cNvSpPr txBox="1"/>
          <p:nvPr/>
        </p:nvSpPr>
        <p:spPr>
          <a:xfrm>
            <a:off x="232235" y="5962925"/>
            <a:ext cx="1443793" cy="461665"/>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a:spAutoFit/>
          </a:bodyPr>
          <a:lstStyle/>
          <a:p>
            <a:pPr>
              <a:spcBef>
                <a:spcPct val="20000"/>
              </a:spcBef>
              <a:defRPr/>
            </a:pPr>
            <a:r>
              <a:rPr lang="en-US" sz="1200" dirty="0" smtClean="0">
                <a:solidFill>
                  <a:schemeClr val="tx1"/>
                </a:solidFill>
                <a:latin typeface="Calibri" pitchFamily="34" charset="0"/>
              </a:rPr>
              <a:t>Data source:</a:t>
            </a:r>
            <a:br>
              <a:rPr lang="en-US" sz="1200" dirty="0" smtClean="0">
                <a:solidFill>
                  <a:schemeClr val="tx1"/>
                </a:solidFill>
                <a:latin typeface="Calibri" pitchFamily="34" charset="0"/>
              </a:rPr>
            </a:br>
            <a:r>
              <a:rPr lang="en-US" sz="1200" dirty="0" smtClean="0">
                <a:solidFill>
                  <a:schemeClr val="tx1"/>
                </a:solidFill>
                <a:latin typeface="Calibri" pitchFamily="34" charset="0"/>
              </a:rPr>
              <a:t>Guerra </a:t>
            </a:r>
            <a:r>
              <a:rPr lang="en-US" sz="1200" dirty="0">
                <a:solidFill>
                  <a:schemeClr val="tx1"/>
                </a:solidFill>
                <a:latin typeface="Calibri" pitchFamily="34" charset="0"/>
              </a:rPr>
              <a:t>et al. (2008) </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33"/>
          <p:cNvSpPr txBox="1">
            <a:spLocks noChangeArrowheads="1"/>
          </p:cNvSpPr>
          <p:nvPr/>
        </p:nvSpPr>
        <p:spPr bwMode="auto">
          <a:xfrm>
            <a:off x="5532438" y="2354263"/>
            <a:ext cx="3094037" cy="646112"/>
          </a:xfrm>
          <a:prstGeom prst="rect">
            <a:avLst/>
          </a:prstGeom>
          <a:solidFill>
            <a:srgbClr val="A10518"/>
          </a:solidFill>
          <a:ln>
            <a:noFill/>
            <a:headEnd/>
            <a:tailEnd/>
          </a:ln>
        </p:spPr>
        <p:style>
          <a:lnRef idx="2">
            <a:schemeClr val="dk1">
              <a:shade val="50000"/>
            </a:schemeClr>
          </a:lnRef>
          <a:fillRef idx="1">
            <a:schemeClr val="dk1"/>
          </a:fillRef>
          <a:effectRef idx="0">
            <a:schemeClr val="dk1"/>
          </a:effectRef>
          <a:fontRef idx="minor">
            <a:schemeClr val="lt1"/>
          </a:fontRef>
        </p:style>
        <p:txBody>
          <a:bodyPr>
            <a:spAutoFit/>
          </a:bodyPr>
          <a:lstStyle/>
          <a:p>
            <a:pPr algn="ctr">
              <a:spcBef>
                <a:spcPct val="20000"/>
              </a:spcBef>
              <a:defRPr/>
            </a:pPr>
            <a:r>
              <a:rPr lang="en-US" b="1" dirty="0">
                <a:solidFill>
                  <a:srgbClr val="D9D9D9"/>
                </a:solidFill>
                <a:latin typeface="Calibri" pitchFamily="34" charset="0"/>
              </a:rPr>
              <a:t>How might elevation influence rates of malaria?</a:t>
            </a:r>
          </a:p>
        </p:txBody>
      </p:sp>
      <p:sp>
        <p:nvSpPr>
          <p:cNvPr id="14"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5"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6"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7" name="Slide Number Placeholder 1"/>
          <p:cNvSpPr>
            <a:spLocks noGrp="1"/>
          </p:cNvSpPr>
          <p:nvPr>
            <p:ph type="sldNum" sz="quarter" idx="11"/>
          </p:nvPr>
        </p:nvSpPr>
        <p:spPr>
          <a:xfrm>
            <a:off x="0" y="6553200"/>
            <a:ext cx="800100" cy="304800"/>
          </a:xfrm>
        </p:spPr>
        <p:txBody>
          <a:bodyPr/>
          <a:lstStyle/>
          <a:p>
            <a:pPr>
              <a:defRPr/>
            </a:pPr>
            <a:fld id="{8FB8362C-D8B4-41FB-B0C4-43EA6F77B617}" type="slidenum">
              <a:rPr lang="en-US" b="0">
                <a:solidFill>
                  <a:schemeClr val="accent1">
                    <a:lumMod val="50000"/>
                  </a:schemeClr>
                </a:solidFill>
                <a:latin typeface="Candara" pitchFamily="34" charset="0"/>
              </a:rPr>
              <a:pPr>
                <a:defRPr/>
              </a:pPr>
              <a:t>8</a:t>
            </a:fld>
            <a:endParaRPr lang="en-US" b="0" dirty="0">
              <a:solidFill>
                <a:schemeClr val="accent1">
                  <a:lumMod val="50000"/>
                </a:schemeClr>
              </a:solidFill>
              <a:latin typeface="Candara" pitchFamily="34" charset="0"/>
            </a:endParaRPr>
          </a:p>
        </p:txBody>
      </p:sp>
      <p:pic>
        <p:nvPicPr>
          <p:cNvPr id="12295" name="Picture 9" descr="Chapter01_Fig01_01a.jpg"/>
          <p:cNvPicPr>
            <a:picLocks noChangeAspect="1"/>
          </p:cNvPicPr>
          <p:nvPr/>
        </p:nvPicPr>
        <p:blipFill>
          <a:blip r:embed="rId3" cstate="print"/>
          <a:srcRect/>
          <a:stretch>
            <a:fillRect/>
          </a:stretch>
        </p:blipFill>
        <p:spPr bwMode="auto">
          <a:xfrm>
            <a:off x="269875" y="220663"/>
            <a:ext cx="4570413" cy="6188075"/>
          </a:xfrm>
          <a:prstGeom prst="rect">
            <a:avLst/>
          </a:prstGeom>
          <a:noFill/>
          <a:ln w="9525">
            <a:noFill/>
            <a:miter lim="800000"/>
            <a:headEnd/>
            <a:tailEnd/>
          </a:ln>
        </p:spPr>
      </p:pic>
      <p:sp>
        <p:nvSpPr>
          <p:cNvPr id="10" name="TextBox 9"/>
          <p:cNvSpPr txBox="1"/>
          <p:nvPr/>
        </p:nvSpPr>
        <p:spPr>
          <a:xfrm>
            <a:off x="270640" y="5962925"/>
            <a:ext cx="1321452" cy="461665"/>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a:spAutoFit/>
          </a:bodyPr>
          <a:lstStyle/>
          <a:p>
            <a:pPr>
              <a:spcBef>
                <a:spcPct val="20000"/>
              </a:spcBef>
              <a:defRPr/>
            </a:pPr>
            <a:r>
              <a:rPr lang="en-US" sz="1200" dirty="0" smtClean="0">
                <a:solidFill>
                  <a:schemeClr val="tx1"/>
                </a:solidFill>
                <a:latin typeface="Calibri" pitchFamily="34" charset="0"/>
              </a:rPr>
              <a:t>Data source:</a:t>
            </a:r>
            <a:br>
              <a:rPr lang="en-US" sz="1200" dirty="0" smtClean="0">
                <a:solidFill>
                  <a:schemeClr val="tx1"/>
                </a:solidFill>
                <a:latin typeface="Calibri" pitchFamily="34" charset="0"/>
              </a:rPr>
            </a:br>
            <a:r>
              <a:rPr lang="en-US" sz="1200" dirty="0">
                <a:solidFill>
                  <a:schemeClr val="tx1"/>
                </a:solidFill>
                <a:latin typeface="Calibri" pitchFamily="34" charset="0"/>
              </a:rPr>
              <a:t>USGS EROS (1996</a:t>
            </a:r>
            <a:r>
              <a:rPr lang="en-US" sz="1200" dirty="0" smtClean="0">
                <a:solidFill>
                  <a:schemeClr val="tx1"/>
                </a:solidFill>
                <a:latin typeface="Calibri" pitchFamily="34" charset="0"/>
              </a:rPr>
              <a:t>)</a:t>
            </a:r>
            <a:endParaRPr lang="en-US" sz="1200" dirty="0">
              <a:solidFill>
                <a:schemeClr val="tx1"/>
              </a:solidFill>
              <a:latin typeface="Calibri" pitchFamily="34"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ooter Placeholder 2"/>
          <p:cNvSpPr>
            <a:spLocks noGrp="1"/>
          </p:cNvSpPr>
          <p:nvPr>
            <p:ph type="ftr" sz="quarter" idx="10"/>
          </p:nvPr>
        </p:nvSpPr>
        <p:spPr bwMode="auto">
          <a:xfrm>
            <a:off x="3009900" y="6553200"/>
            <a:ext cx="4495800" cy="304800"/>
          </a:xfrm>
          <a:ln>
            <a:miter lim="800000"/>
            <a:headEnd/>
            <a:tailEnd/>
          </a:ln>
        </p:spPr>
        <p:txBody>
          <a:bodyPr wrap="square" lIns="91440" tIns="45720" rIns="91440" bIns="45720" numCol="1" anchorCtr="0" compatLnSpc="1">
            <a:prstTxWarp prst="textNoShape">
              <a:avLst/>
            </a:prstTxWarp>
          </a:bodyPr>
          <a:lstStyle/>
          <a:p>
            <a:pPr algn="ctr" fontAlgn="base">
              <a:spcBef>
                <a:spcPct val="0"/>
              </a:spcBef>
              <a:spcAft>
                <a:spcPct val="0"/>
              </a:spcAft>
              <a:defRPr/>
            </a:pPr>
            <a:r>
              <a:rPr lang="en-US" sz="1200" dirty="0" smtClean="0">
                <a:solidFill>
                  <a:schemeClr val="accent1">
                    <a:lumMod val="50000"/>
                  </a:schemeClr>
                </a:solidFill>
                <a:latin typeface="Candara" pitchFamily="34" charset="0"/>
              </a:rPr>
              <a:t>An Introduction to the Geography of Health</a:t>
            </a:r>
            <a:endParaRPr lang="en-US" sz="1200" i="1" dirty="0">
              <a:solidFill>
                <a:schemeClr val="accent1">
                  <a:lumMod val="50000"/>
                </a:schemeClr>
              </a:solidFill>
              <a:latin typeface="Candara" pitchFamily="34" charset="0"/>
            </a:endParaRPr>
          </a:p>
        </p:txBody>
      </p:sp>
      <p:sp>
        <p:nvSpPr>
          <p:cNvPr id="15" name="Footer Placeholder 2"/>
          <p:cNvSpPr txBox="1">
            <a:spLocks/>
          </p:cNvSpPr>
          <p:nvPr/>
        </p:nvSpPr>
        <p:spPr bwMode="auto">
          <a:xfrm>
            <a:off x="838200" y="6553200"/>
            <a:ext cx="2133600" cy="304800"/>
          </a:xfrm>
          <a:prstGeom prst="rect">
            <a:avLst/>
          </a:prstGeom>
          <a:noFill/>
          <a:ln w="9525">
            <a:noFill/>
            <a:miter lim="800000"/>
            <a:headEnd/>
            <a:tailEnd/>
          </a:ln>
        </p:spPr>
        <p:txBody>
          <a:bodyPr anchor="ctr"/>
          <a:lstStyle/>
          <a:p>
            <a:pPr algn="ctr">
              <a:defRPr/>
            </a:pPr>
            <a:r>
              <a:rPr lang="en-US" sz="1200" dirty="0">
                <a:solidFill>
                  <a:schemeClr val="accent1">
                    <a:lumMod val="50000"/>
                  </a:schemeClr>
                </a:solidFill>
                <a:latin typeface="Candara" pitchFamily="34" charset="0"/>
                <a:cs typeface="+mn-cs"/>
              </a:rPr>
              <a:t>Anthamatten and Hazen</a:t>
            </a:r>
          </a:p>
        </p:txBody>
      </p:sp>
      <p:sp>
        <p:nvSpPr>
          <p:cNvPr id="16" name="Footer Placeholder 2"/>
          <p:cNvSpPr txBox="1">
            <a:spLocks/>
          </p:cNvSpPr>
          <p:nvPr/>
        </p:nvSpPr>
        <p:spPr bwMode="auto">
          <a:xfrm>
            <a:off x="7581900" y="6553200"/>
            <a:ext cx="1562100" cy="304800"/>
          </a:xfrm>
          <a:prstGeom prst="rect">
            <a:avLst/>
          </a:prstGeom>
          <a:noFill/>
          <a:ln>
            <a:miter lim="800000"/>
            <a:headEnd/>
            <a:tailEnd/>
          </a:ln>
        </p:spPr>
        <p:txBody>
          <a:bodyPr anchor="ctr"/>
          <a:lstStyle/>
          <a:p>
            <a:pPr algn="ctr">
              <a:defRPr/>
            </a:pPr>
            <a:r>
              <a:rPr lang="en-US" sz="1200" dirty="0" smtClean="0">
                <a:solidFill>
                  <a:schemeClr val="accent1">
                    <a:lumMod val="50000"/>
                  </a:schemeClr>
                </a:solidFill>
                <a:latin typeface="Candara" pitchFamily="34" charset="0"/>
                <a:cs typeface="+mn-cs"/>
              </a:rPr>
              <a:t>Chapter 1</a:t>
            </a:r>
            <a:endParaRPr lang="en-US" sz="1200" i="1" dirty="0">
              <a:solidFill>
                <a:schemeClr val="accent1">
                  <a:lumMod val="50000"/>
                </a:schemeClr>
              </a:solidFill>
              <a:latin typeface="Candara" pitchFamily="34" charset="0"/>
              <a:cs typeface="+mn-cs"/>
            </a:endParaRPr>
          </a:p>
        </p:txBody>
      </p:sp>
      <p:sp>
        <p:nvSpPr>
          <p:cNvPr id="17" name="Slide Number Placeholder 1"/>
          <p:cNvSpPr>
            <a:spLocks noGrp="1"/>
          </p:cNvSpPr>
          <p:nvPr>
            <p:ph type="sldNum" sz="quarter" idx="11"/>
          </p:nvPr>
        </p:nvSpPr>
        <p:spPr>
          <a:xfrm>
            <a:off x="0" y="6553200"/>
            <a:ext cx="800100" cy="304800"/>
          </a:xfrm>
        </p:spPr>
        <p:txBody>
          <a:bodyPr/>
          <a:lstStyle/>
          <a:p>
            <a:pPr>
              <a:defRPr/>
            </a:pPr>
            <a:fld id="{02E498D2-50AD-4256-8663-985ED5A44196}" type="slidenum">
              <a:rPr lang="en-US" b="0">
                <a:solidFill>
                  <a:schemeClr val="accent1">
                    <a:lumMod val="50000"/>
                  </a:schemeClr>
                </a:solidFill>
                <a:latin typeface="Candara" pitchFamily="34" charset="0"/>
              </a:rPr>
              <a:pPr>
                <a:defRPr/>
              </a:pPr>
              <a:t>9</a:t>
            </a:fld>
            <a:endParaRPr lang="en-US" b="0" dirty="0">
              <a:solidFill>
                <a:schemeClr val="accent1">
                  <a:lumMod val="50000"/>
                </a:schemeClr>
              </a:solidFill>
              <a:latin typeface="Candara" pitchFamily="34" charset="0"/>
            </a:endParaRPr>
          </a:p>
        </p:txBody>
      </p:sp>
      <p:pic>
        <p:nvPicPr>
          <p:cNvPr id="13318" name="Picture 9" descr="Chapter01_Fig01_01a.jpg"/>
          <p:cNvPicPr>
            <a:picLocks noChangeAspect="1"/>
          </p:cNvPicPr>
          <p:nvPr/>
        </p:nvPicPr>
        <p:blipFill>
          <a:blip r:embed="rId3" cstate="print"/>
          <a:srcRect/>
          <a:stretch>
            <a:fillRect/>
          </a:stretch>
        </p:blipFill>
        <p:spPr bwMode="auto">
          <a:xfrm>
            <a:off x="269875" y="220663"/>
            <a:ext cx="4570413" cy="6188075"/>
          </a:xfrm>
          <a:prstGeom prst="rect">
            <a:avLst/>
          </a:prstGeom>
          <a:noFill/>
          <a:ln w="9525">
            <a:noFill/>
            <a:miter lim="800000"/>
            <a:headEnd/>
            <a:tailEnd/>
          </a:ln>
        </p:spPr>
      </p:pic>
      <p:sp>
        <p:nvSpPr>
          <p:cNvPr id="9" name="Rectangle 3"/>
          <p:cNvSpPr txBox="1">
            <a:spLocks noChangeArrowheads="1"/>
          </p:cNvSpPr>
          <p:nvPr/>
        </p:nvSpPr>
        <p:spPr bwMode="auto">
          <a:xfrm>
            <a:off x="5724525" y="2200275"/>
            <a:ext cx="2227263" cy="646113"/>
          </a:xfrm>
          <a:prstGeom prst="rect">
            <a:avLst/>
          </a:prstGeom>
          <a:solidFill>
            <a:srgbClr val="A10518"/>
          </a:solidFill>
          <a:ln>
            <a:noFill/>
            <a:headEnd/>
            <a:tailEnd/>
          </a:ln>
        </p:spPr>
        <p:style>
          <a:lnRef idx="2">
            <a:schemeClr val="dk1">
              <a:shade val="50000"/>
            </a:schemeClr>
          </a:lnRef>
          <a:fillRef idx="1">
            <a:schemeClr val="dk1"/>
          </a:fillRef>
          <a:effectRef idx="0">
            <a:schemeClr val="dk1"/>
          </a:effectRef>
          <a:fontRef idx="minor">
            <a:schemeClr val="lt1"/>
          </a:fontRef>
        </p:style>
        <p:txBody>
          <a:bodyPr>
            <a:spAutoFit/>
          </a:bodyPr>
          <a:lstStyle/>
          <a:p>
            <a:pPr algn="ctr">
              <a:spcBef>
                <a:spcPct val="20000"/>
              </a:spcBef>
              <a:defRPr/>
            </a:pPr>
            <a:r>
              <a:rPr lang="en-US" b="1" dirty="0">
                <a:solidFill>
                  <a:srgbClr val="D9D9D9"/>
                </a:solidFill>
                <a:latin typeface="Calibri" pitchFamily="34" charset="0"/>
              </a:rPr>
              <a:t>How about precipitation?</a:t>
            </a:r>
          </a:p>
        </p:txBody>
      </p:sp>
      <p:sp>
        <p:nvSpPr>
          <p:cNvPr id="10" name="TextBox 9"/>
          <p:cNvSpPr txBox="1"/>
          <p:nvPr/>
        </p:nvSpPr>
        <p:spPr>
          <a:xfrm>
            <a:off x="270640" y="5962925"/>
            <a:ext cx="1989904" cy="461665"/>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a:spAutoFit/>
          </a:bodyPr>
          <a:lstStyle/>
          <a:p>
            <a:pPr>
              <a:spcBef>
                <a:spcPct val="20000"/>
              </a:spcBef>
              <a:defRPr/>
            </a:pPr>
            <a:r>
              <a:rPr lang="en-US" sz="1200" dirty="0" smtClean="0">
                <a:solidFill>
                  <a:schemeClr val="tx1"/>
                </a:solidFill>
                <a:latin typeface="Calibri" pitchFamily="34" charset="0"/>
              </a:rPr>
              <a:t>Data source:</a:t>
            </a:r>
            <a:br>
              <a:rPr lang="en-US" sz="1200" dirty="0" smtClean="0">
                <a:solidFill>
                  <a:schemeClr val="tx1"/>
                </a:solidFill>
                <a:latin typeface="Calibri" pitchFamily="34" charset="0"/>
              </a:rPr>
            </a:br>
            <a:r>
              <a:rPr lang="en-US" sz="1200" dirty="0" smtClean="0">
                <a:solidFill>
                  <a:schemeClr val="tx1"/>
                </a:solidFill>
                <a:latin typeface="Calibri" pitchFamily="34" charset="0"/>
              </a:rPr>
              <a:t>Legates </a:t>
            </a:r>
            <a:r>
              <a:rPr lang="en-US" sz="1200" dirty="0">
                <a:solidFill>
                  <a:schemeClr val="tx1"/>
                </a:solidFill>
                <a:latin typeface="Calibri" pitchFamily="34" charset="0"/>
              </a:rPr>
              <a:t>and Willmott (1990)</a:t>
            </a: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Custom 2">
      <a:dk1>
        <a:sysClr val="windowText" lastClr="000000"/>
      </a:dk1>
      <a:lt1>
        <a:sysClr val="window" lastClr="FFFFFF"/>
      </a:lt1>
      <a:dk2>
        <a:srgbClr val="464653"/>
      </a:dk2>
      <a:lt2>
        <a:srgbClr val="DDE9EC"/>
      </a:lt2>
      <a:accent1>
        <a:srgbClr val="525A7D"/>
      </a:accent1>
      <a:accent2>
        <a:srgbClr val="D8E2EB"/>
      </a:accent2>
      <a:accent3>
        <a:srgbClr val="D2DA7A"/>
      </a:accent3>
      <a:accent4>
        <a:srgbClr val="FADA7A"/>
      </a:accent4>
      <a:accent5>
        <a:srgbClr val="B88472"/>
      </a:accent5>
      <a:accent6>
        <a:srgbClr val="8E736A"/>
      </a:accent6>
      <a:hlink>
        <a:srgbClr val="B292CA"/>
      </a:hlink>
      <a:folHlink>
        <a:srgbClr val="6B5680"/>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15190</TotalTime>
  <Words>1110</Words>
  <Application>Microsoft Office PowerPoint</Application>
  <PresentationFormat>On-screen Show (4:3)</PresentationFormat>
  <Paragraphs>162</Paragraphs>
  <Slides>19</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Arial</vt:lpstr>
      <vt:lpstr>Wingdings</vt:lpstr>
      <vt:lpstr>Wingdings 2</vt:lpstr>
      <vt:lpstr>Times New Roman</vt:lpstr>
      <vt:lpstr>Candara</vt:lpstr>
      <vt:lpstr>Myriad Pro</vt:lpstr>
      <vt:lpstr>Calibri</vt:lpstr>
      <vt:lpstr>Trebuchet MS</vt:lpstr>
      <vt:lpstr>Tw Cen MT</vt:lpstr>
      <vt:lpstr>Median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Introduction to the Geography of Health: PowerPoint</dc:title>
  <dc:creator>Peter Anthamatten and Helen Hazen</dc:creator>
  <cp:lastModifiedBy>Owner</cp:lastModifiedBy>
  <cp:revision>1407</cp:revision>
  <dcterms:created xsi:type="dcterms:W3CDTF">2009-03-06T18:46:35Z</dcterms:created>
  <dcterms:modified xsi:type="dcterms:W3CDTF">2011-03-28T17:51:28Z</dcterms:modified>
</cp:coreProperties>
</file>

<file path=docProps/thumbnail.jpeg>
</file>